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  <Override PartName="/ppt/media/image19.jpeg" ContentType="image/jpeg"/>
  <Override PartName="/ppt/media/image20.jpeg" ContentType="image/jpeg"/>
  <Override PartName="/ppt/media/image21.jpeg" ContentType="image/jpeg"/>
  <Override PartName="/ppt/media/image22.jpeg" ContentType="image/jpeg"/>
  <Override PartName="/ppt/media/image23.jpeg" ContentType="image/jpeg"/>
  <Override PartName="/ppt/media/image24.jpeg" ContentType="image/jpeg"/>
  <Override PartName="/ppt/media/image25.jpeg" ContentType="image/jpeg"/>
  <Override PartName="/ppt/media/image26.jpeg" ContentType="image/jpeg"/>
  <Override PartName="/ppt/media/image27.jpeg" ContentType="image/jpeg"/>
  <Override PartName="/ppt/media/image28.jpeg" ContentType="image/jpeg"/>
  <Override PartName="/ppt/media/image29.jpeg" ContentType="image/jpeg"/>
  <Override PartName="/ppt/media/image30.jpeg" ContentType="image/jpeg"/>
  <Override PartName="/ppt/media/image31.jpeg" ContentType="image/jpeg"/>
  <Override PartName="/ppt/media/image32.jpeg" ContentType="image/jpeg"/>
  <Override PartName="/ppt/media/image33.jpeg" ContentType="image/jpeg"/>
  <Override PartName="/ppt/media/image34.jpeg" ContentType="image/jpeg"/>
  <Override PartName="/ppt/media/image35.jpeg" ContentType="image/jpeg"/>
  <Override PartName="/ppt/media/image36.jpeg" ContentType="image/jpeg"/>
  <Override PartName="/ppt/media/image37.jpeg" ContentType="image/jpeg"/>
  <Override PartName="/ppt/media/image38.jpeg" ContentType="image/jpeg"/>
  <Override PartName="/ppt/media/image39.jpeg" ContentType="image/jpeg"/>
  <Override PartName="/ppt/media/image40.jpeg" ContentType="image/jpeg"/>
  <Override PartName="/ppt/media/image41.jpeg" ContentType="image/jpeg"/>
  <Override PartName="/ppt/media/image42.jpeg" ContentType="image/jpeg"/>
  <Override PartName="/ppt/media/image43.jpeg" ContentType="image/jpeg"/>
  <Override PartName="/ppt/media/image44.jpeg" ContentType="image/jpeg"/>
  <Override PartName="/ppt/media/image45.jpeg" ContentType="image/jpeg"/>
  <Override PartName="/ppt/media/image46.jpeg" ContentType="image/jpeg"/>
  <Override PartName="/ppt/media/image47.jpeg" ContentType="image/jpeg"/>
  <Override PartName="/ppt/media/image48.jpeg" ContentType="image/jpeg"/>
  <Override PartName="/ppt/media/image49.jpeg" ContentType="image/jpeg"/>
  <Override PartName="/ppt/media/image50.jpeg" ContentType="image/jpeg"/>
  <Override PartName="/ppt/media/image51.jpeg" ContentType="image/jpeg"/>
  <Override PartName="/ppt/media/image52.jpeg" ContentType="image/jpeg"/>
  <Override PartName="/ppt/media/image53.jpeg" ContentType="image/jpeg"/>
  <Override PartName="/ppt/media/image54.jpeg" ContentType="image/jpeg"/>
  <Override PartName="/ppt/media/image55.jpeg" ContentType="image/jpeg"/>
  <Override PartName="/ppt/media/image56.jpeg" ContentType="image/jpeg"/>
  <Override PartName="/ppt/media/image57.jpeg" ContentType="image/jpeg"/>
  <Override PartName="/ppt/media/image58.jpeg" ContentType="image/jpeg"/>
  <Override PartName="/ppt/media/image59.jpeg" ContentType="image/jpeg"/>
  <Override PartName="/ppt/media/image60.jpeg" ContentType="image/jpeg"/>
  <Override PartName="/ppt/media/image61.jpeg" ContentType="image/jpeg"/>
  <Override PartName="/ppt/media/image6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  <p:sldId id="330" r:id="rId82"/>
    <p:sldId id="331" r:id="rId83"/>
    <p:sldId id="332" r:id="rId84"/>
    <p:sldId id="333" r:id="rId85"/>
    <p:sldId id="334" r:id="rId86"/>
    <p:sldId id="335" r:id="rId87"/>
    <p:sldId id="336" r:id="rId88"/>
    <p:sldId id="337" r:id="rId89"/>
    <p:sldId id="338" r:id="rId90"/>
    <p:sldId id="339" r:id="rId91"/>
    <p:sldId id="340" r:id="rId92"/>
    <p:sldId id="341" r:id="rId93"/>
    <p:sldId id="342" r:id="rId94"/>
    <p:sldId id="343" r:id="rId95"/>
    <p:sldId id="344" r:id="rId96"/>
    <p:sldId id="345" r:id="rId97"/>
    <p:sldId id="346" r:id="rId98"/>
    <p:sldId id="347" r:id="rId99"/>
    <p:sldId id="348" r:id="rId100"/>
    <p:sldId id="349" r:id="rId101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7A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7A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7A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7A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7A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7A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7A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7A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7A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7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FEE2CD"/>
          </a:solidFill>
        </a:fill>
      </a:tcStyle>
    </a:wholeTbl>
    <a:band2H>
      <a:tcTxStyle b="def" i="def"/>
      <a:tcStyle>
        <a:tcBdr/>
        <a:fill>
          <a:solidFill>
            <a:srgbClr val="FEF1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381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381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7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381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381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7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381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381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7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C"/>
          </a:solidFill>
        </a:fill>
      </a:tcStyle>
    </a:wholeTbl>
    <a:band2H>
      <a:tcTxStyle b="def" i="def"/>
      <a:tcStyle>
        <a:tcBdr/>
        <a:fill>
          <a:solidFill>
            <a:srgbClr val="EAEAE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7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7A"/>
              </a:solidFill>
              <a:prstDash val="solid"/>
              <a:round/>
            </a:ln>
          </a:top>
          <a:bottom>
            <a:ln w="25400" cap="flat">
              <a:solidFill>
                <a:srgbClr val="00007A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AEAEA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7A"/>
              </a:solidFill>
              <a:prstDash val="solid"/>
              <a:round/>
            </a:ln>
          </a:top>
          <a:bottom>
            <a:ln w="25400" cap="flat">
              <a:solidFill>
                <a:srgbClr val="00007A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7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CACAD6"/>
          </a:solidFill>
        </a:fill>
      </a:tcStyle>
    </a:wholeTbl>
    <a:band2H>
      <a:tcTxStyle b="def" i="def"/>
      <a:tcStyle>
        <a:tcBdr/>
        <a:fill>
          <a:solidFill>
            <a:srgbClr val="E6E6EC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00007A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381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00007A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381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00007A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EAEAEA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EAEAEA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508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254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Relationship Id="rId81" Type="http://schemas.openxmlformats.org/officeDocument/2006/relationships/slide" Target="slides/slide74.xml"/><Relationship Id="rId82" Type="http://schemas.openxmlformats.org/officeDocument/2006/relationships/slide" Target="slides/slide75.xml"/><Relationship Id="rId83" Type="http://schemas.openxmlformats.org/officeDocument/2006/relationships/slide" Target="slides/slide76.xml"/><Relationship Id="rId84" Type="http://schemas.openxmlformats.org/officeDocument/2006/relationships/slide" Target="slides/slide77.xml"/><Relationship Id="rId85" Type="http://schemas.openxmlformats.org/officeDocument/2006/relationships/slide" Target="slides/slide78.xml"/><Relationship Id="rId86" Type="http://schemas.openxmlformats.org/officeDocument/2006/relationships/slide" Target="slides/slide79.xml"/><Relationship Id="rId87" Type="http://schemas.openxmlformats.org/officeDocument/2006/relationships/slide" Target="slides/slide80.xml"/><Relationship Id="rId88" Type="http://schemas.openxmlformats.org/officeDocument/2006/relationships/slide" Target="slides/slide81.xml"/><Relationship Id="rId89" Type="http://schemas.openxmlformats.org/officeDocument/2006/relationships/slide" Target="slides/slide82.xml"/><Relationship Id="rId90" Type="http://schemas.openxmlformats.org/officeDocument/2006/relationships/slide" Target="slides/slide83.xml"/><Relationship Id="rId91" Type="http://schemas.openxmlformats.org/officeDocument/2006/relationships/slide" Target="slides/slide84.xml"/><Relationship Id="rId92" Type="http://schemas.openxmlformats.org/officeDocument/2006/relationships/slide" Target="slides/slide85.xml"/><Relationship Id="rId93" Type="http://schemas.openxmlformats.org/officeDocument/2006/relationships/slide" Target="slides/slide86.xml"/><Relationship Id="rId94" Type="http://schemas.openxmlformats.org/officeDocument/2006/relationships/slide" Target="slides/slide87.xml"/><Relationship Id="rId95" Type="http://schemas.openxmlformats.org/officeDocument/2006/relationships/slide" Target="slides/slide88.xml"/><Relationship Id="rId96" Type="http://schemas.openxmlformats.org/officeDocument/2006/relationships/slide" Target="slides/slide89.xml"/><Relationship Id="rId97" Type="http://schemas.openxmlformats.org/officeDocument/2006/relationships/slide" Target="slides/slide90.xml"/><Relationship Id="rId98" Type="http://schemas.openxmlformats.org/officeDocument/2006/relationships/slide" Target="slides/slide91.xml"/><Relationship Id="rId99" Type="http://schemas.openxmlformats.org/officeDocument/2006/relationships/slide" Target="slides/slide92.xml"/><Relationship Id="rId100" Type="http://schemas.openxmlformats.org/officeDocument/2006/relationships/slide" Target="slides/slide93.xml"/><Relationship Id="rId101" Type="http://schemas.openxmlformats.org/officeDocument/2006/relationships/slide" Target="slides/slide9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4" name="Shape 4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j-lt"/>
        <a:ea typeface="+mj-ea"/>
        <a:cs typeface="+mj-cs"/>
        <a:sym typeface="Helvetica Neue"/>
      </a:defRPr>
    </a:lvl1pPr>
    <a:lvl2pPr indent="228600" latinLnBrk="0">
      <a:defRPr>
        <a:latin typeface="+mj-lt"/>
        <a:ea typeface="+mj-ea"/>
        <a:cs typeface="+mj-cs"/>
        <a:sym typeface="Helvetica Neue"/>
      </a:defRPr>
    </a:lvl2pPr>
    <a:lvl3pPr indent="457200" latinLnBrk="0">
      <a:defRPr>
        <a:latin typeface="+mj-lt"/>
        <a:ea typeface="+mj-ea"/>
        <a:cs typeface="+mj-cs"/>
        <a:sym typeface="Helvetica Neue"/>
      </a:defRPr>
    </a:lvl3pPr>
    <a:lvl4pPr indent="685800" latinLnBrk="0">
      <a:defRPr>
        <a:latin typeface="+mj-lt"/>
        <a:ea typeface="+mj-ea"/>
        <a:cs typeface="+mj-cs"/>
        <a:sym typeface="Helvetica Neue"/>
      </a:defRPr>
    </a:lvl4pPr>
    <a:lvl5pPr indent="914400" latinLnBrk="0">
      <a:defRPr>
        <a:latin typeface="+mj-lt"/>
        <a:ea typeface="+mj-ea"/>
        <a:cs typeface="+mj-cs"/>
        <a:sym typeface="Helvetica Neue"/>
      </a:defRPr>
    </a:lvl5pPr>
    <a:lvl6pPr indent="1143000" latinLnBrk="0">
      <a:defRPr>
        <a:latin typeface="+mj-lt"/>
        <a:ea typeface="+mj-ea"/>
        <a:cs typeface="+mj-cs"/>
        <a:sym typeface="Helvetica Neue"/>
      </a:defRPr>
    </a:lvl6pPr>
    <a:lvl7pPr indent="1371600" latinLnBrk="0">
      <a:defRPr>
        <a:latin typeface="+mj-lt"/>
        <a:ea typeface="+mj-ea"/>
        <a:cs typeface="+mj-cs"/>
        <a:sym typeface="Helvetica Neue"/>
      </a:defRPr>
    </a:lvl7pPr>
    <a:lvl8pPr indent="1600200" latinLnBrk="0">
      <a:defRPr>
        <a:latin typeface="+mj-lt"/>
        <a:ea typeface="+mj-ea"/>
        <a:cs typeface="+mj-cs"/>
        <a:sym typeface="Helvetica Neue"/>
      </a:defRPr>
    </a:lvl8pPr>
    <a:lvl9pPr indent="1828800" latinLnBrk="0">
      <a:defRPr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"/>
          <p:cNvSpPr/>
          <p:nvPr/>
        </p:nvSpPr>
        <p:spPr>
          <a:xfrm>
            <a:off x="-11113" y="1836737"/>
            <a:ext cx="2268538" cy="27098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213" y="3581"/>
                </a:moveTo>
                <a:lnTo>
                  <a:pt x="10173" y="3189"/>
                </a:lnTo>
                <a:lnTo>
                  <a:pt x="9886" y="0"/>
                </a:lnTo>
                <a:lnTo>
                  <a:pt x="7376" y="164"/>
                </a:lnTo>
                <a:lnTo>
                  <a:pt x="7195" y="3189"/>
                </a:lnTo>
                <a:lnTo>
                  <a:pt x="5517" y="3670"/>
                </a:lnTo>
                <a:lnTo>
                  <a:pt x="3114" y="1088"/>
                </a:lnTo>
                <a:lnTo>
                  <a:pt x="1436" y="1873"/>
                </a:lnTo>
                <a:lnTo>
                  <a:pt x="3023" y="4758"/>
                </a:lnTo>
                <a:lnTo>
                  <a:pt x="1905" y="5694"/>
                </a:lnTo>
                <a:lnTo>
                  <a:pt x="0" y="5353"/>
                </a:lnTo>
                <a:lnTo>
                  <a:pt x="0" y="16108"/>
                </a:lnTo>
                <a:lnTo>
                  <a:pt x="1527" y="15514"/>
                </a:lnTo>
                <a:lnTo>
                  <a:pt x="2736" y="16526"/>
                </a:lnTo>
                <a:lnTo>
                  <a:pt x="1058" y="19095"/>
                </a:lnTo>
                <a:lnTo>
                  <a:pt x="2645" y="20195"/>
                </a:lnTo>
                <a:lnTo>
                  <a:pt x="5517" y="17854"/>
                </a:lnTo>
                <a:lnTo>
                  <a:pt x="7195" y="18323"/>
                </a:lnTo>
                <a:lnTo>
                  <a:pt x="7573" y="21511"/>
                </a:lnTo>
                <a:lnTo>
                  <a:pt x="10082" y="21600"/>
                </a:lnTo>
                <a:lnTo>
                  <a:pt x="10354" y="18247"/>
                </a:lnTo>
                <a:lnTo>
                  <a:pt x="12485" y="17779"/>
                </a:lnTo>
                <a:lnTo>
                  <a:pt x="15010" y="20120"/>
                </a:lnTo>
                <a:lnTo>
                  <a:pt x="16672" y="19259"/>
                </a:lnTo>
                <a:lnTo>
                  <a:pt x="15010" y="16450"/>
                </a:lnTo>
                <a:lnTo>
                  <a:pt x="16128" y="15273"/>
                </a:lnTo>
                <a:lnTo>
                  <a:pt x="19469" y="16602"/>
                </a:lnTo>
                <a:lnTo>
                  <a:pt x="20481" y="15134"/>
                </a:lnTo>
                <a:lnTo>
                  <a:pt x="17428" y="13249"/>
                </a:lnTo>
                <a:lnTo>
                  <a:pt x="17791" y="11616"/>
                </a:lnTo>
                <a:lnTo>
                  <a:pt x="21600" y="11312"/>
                </a:lnTo>
                <a:lnTo>
                  <a:pt x="21509" y="9667"/>
                </a:lnTo>
                <a:lnTo>
                  <a:pt x="17700" y="9199"/>
                </a:lnTo>
                <a:lnTo>
                  <a:pt x="17322" y="7959"/>
                </a:lnTo>
                <a:lnTo>
                  <a:pt x="20391" y="6162"/>
                </a:lnTo>
                <a:lnTo>
                  <a:pt x="19378" y="4682"/>
                </a:lnTo>
                <a:lnTo>
                  <a:pt x="15932" y="5846"/>
                </a:lnTo>
                <a:lnTo>
                  <a:pt x="14813" y="4910"/>
                </a:lnTo>
                <a:lnTo>
                  <a:pt x="16582" y="2189"/>
                </a:lnTo>
                <a:lnTo>
                  <a:pt x="14904" y="1329"/>
                </a:lnTo>
                <a:lnTo>
                  <a:pt x="12213" y="3581"/>
                </a:lnTo>
                <a:close/>
              </a:path>
            </a:pathLst>
          </a:custGeom>
          <a:gradFill>
            <a:gsLst>
              <a:gs pos="0">
                <a:srgbClr val="00007A"/>
              </a:gs>
              <a:gs pos="100000">
                <a:schemeClr val="accent2"/>
              </a:gs>
            </a:gsLst>
            <a:lin ang="108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rgbClr val="EAEAEA"/>
                </a:solidFill>
              </a:defRPr>
            </a:pPr>
          </a:p>
        </p:txBody>
      </p:sp>
      <p:sp>
        <p:nvSpPr>
          <p:cNvPr id="28" name="Shape"/>
          <p:cNvSpPr/>
          <p:nvPr/>
        </p:nvSpPr>
        <p:spPr>
          <a:xfrm>
            <a:off x="107950" y="15875"/>
            <a:ext cx="838200" cy="787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3705" y="2439"/>
                </a:moveTo>
                <a:lnTo>
                  <a:pt x="11986" y="2003"/>
                </a:lnTo>
                <a:lnTo>
                  <a:pt x="11782" y="0"/>
                </a:lnTo>
                <a:lnTo>
                  <a:pt x="9736" y="0"/>
                </a:lnTo>
                <a:lnTo>
                  <a:pt x="9491" y="2003"/>
                </a:lnTo>
                <a:lnTo>
                  <a:pt x="8100" y="2526"/>
                </a:lnTo>
                <a:lnTo>
                  <a:pt x="5973" y="0"/>
                </a:lnTo>
                <a:lnTo>
                  <a:pt x="4664" y="610"/>
                </a:lnTo>
                <a:lnTo>
                  <a:pt x="6014" y="3658"/>
                </a:lnTo>
                <a:lnTo>
                  <a:pt x="5073" y="4660"/>
                </a:lnTo>
                <a:lnTo>
                  <a:pt x="2045" y="3527"/>
                </a:lnTo>
                <a:lnTo>
                  <a:pt x="1309" y="4747"/>
                </a:lnTo>
                <a:lnTo>
                  <a:pt x="3682" y="6924"/>
                </a:lnTo>
                <a:lnTo>
                  <a:pt x="3273" y="8579"/>
                </a:lnTo>
                <a:lnTo>
                  <a:pt x="82" y="8797"/>
                </a:lnTo>
                <a:lnTo>
                  <a:pt x="0" y="10626"/>
                </a:lnTo>
                <a:lnTo>
                  <a:pt x="3273" y="11148"/>
                </a:lnTo>
                <a:lnTo>
                  <a:pt x="3600" y="12716"/>
                </a:lnTo>
                <a:lnTo>
                  <a:pt x="1186" y="15024"/>
                </a:lnTo>
                <a:lnTo>
                  <a:pt x="2045" y="16461"/>
                </a:lnTo>
                <a:lnTo>
                  <a:pt x="4745" y="15111"/>
                </a:lnTo>
                <a:lnTo>
                  <a:pt x="5768" y="16200"/>
                </a:lnTo>
                <a:lnTo>
                  <a:pt x="4377" y="18944"/>
                </a:lnTo>
                <a:lnTo>
                  <a:pt x="5686" y="20119"/>
                </a:lnTo>
                <a:lnTo>
                  <a:pt x="8100" y="17594"/>
                </a:lnTo>
                <a:lnTo>
                  <a:pt x="9491" y="18116"/>
                </a:lnTo>
                <a:lnTo>
                  <a:pt x="9818" y="21513"/>
                </a:lnTo>
                <a:lnTo>
                  <a:pt x="11945" y="21600"/>
                </a:lnTo>
                <a:lnTo>
                  <a:pt x="12150" y="18029"/>
                </a:lnTo>
                <a:lnTo>
                  <a:pt x="13950" y="17550"/>
                </a:lnTo>
                <a:lnTo>
                  <a:pt x="16077" y="20032"/>
                </a:lnTo>
                <a:lnTo>
                  <a:pt x="17468" y="19118"/>
                </a:lnTo>
                <a:lnTo>
                  <a:pt x="16077" y="16113"/>
                </a:lnTo>
                <a:lnTo>
                  <a:pt x="17018" y="14850"/>
                </a:lnTo>
                <a:lnTo>
                  <a:pt x="19800" y="16287"/>
                </a:lnTo>
                <a:lnTo>
                  <a:pt x="20659" y="14719"/>
                </a:lnTo>
                <a:lnTo>
                  <a:pt x="18082" y="12716"/>
                </a:lnTo>
                <a:lnTo>
                  <a:pt x="18409" y="10974"/>
                </a:lnTo>
                <a:lnTo>
                  <a:pt x="21600" y="10626"/>
                </a:lnTo>
                <a:lnTo>
                  <a:pt x="21518" y="8884"/>
                </a:lnTo>
                <a:lnTo>
                  <a:pt x="18327" y="8405"/>
                </a:lnTo>
                <a:lnTo>
                  <a:pt x="18000" y="7055"/>
                </a:lnTo>
                <a:lnTo>
                  <a:pt x="20577" y="5182"/>
                </a:lnTo>
                <a:lnTo>
                  <a:pt x="19718" y="3571"/>
                </a:lnTo>
                <a:lnTo>
                  <a:pt x="16855" y="4834"/>
                </a:lnTo>
                <a:lnTo>
                  <a:pt x="15914" y="3832"/>
                </a:lnTo>
                <a:lnTo>
                  <a:pt x="17386" y="915"/>
                </a:lnTo>
                <a:lnTo>
                  <a:pt x="15995" y="0"/>
                </a:lnTo>
                <a:lnTo>
                  <a:pt x="13705" y="2439"/>
                </a:lnTo>
                <a:close/>
              </a:path>
            </a:pathLst>
          </a:custGeom>
          <a:gradFill>
            <a:gsLst>
              <a:gs pos="0">
                <a:srgbClr val="00007A"/>
              </a:gs>
              <a:gs pos="100000">
                <a:schemeClr val="accent1"/>
              </a:gs>
            </a:gsLst>
            <a:lin ang="135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rgbClr val="EAEAEA"/>
                </a:solidFill>
              </a:defRPr>
            </a:pPr>
          </a:p>
        </p:txBody>
      </p:sp>
      <p:sp>
        <p:nvSpPr>
          <p:cNvPr id="29" name="Shape"/>
          <p:cNvSpPr/>
          <p:nvPr/>
        </p:nvSpPr>
        <p:spPr>
          <a:xfrm>
            <a:off x="1192212" y="354012"/>
            <a:ext cx="2266951" cy="22701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3724" y="3586"/>
                </a:moveTo>
                <a:lnTo>
                  <a:pt x="12005" y="3194"/>
                </a:lnTo>
                <a:lnTo>
                  <a:pt x="11772" y="0"/>
                </a:lnTo>
                <a:lnTo>
                  <a:pt x="9670" y="159"/>
                </a:lnTo>
                <a:lnTo>
                  <a:pt x="9511" y="3194"/>
                </a:lnTo>
                <a:lnTo>
                  <a:pt x="8109" y="3670"/>
                </a:lnTo>
                <a:lnTo>
                  <a:pt x="6082" y="1093"/>
                </a:lnTo>
                <a:lnTo>
                  <a:pt x="4681" y="1877"/>
                </a:lnTo>
                <a:lnTo>
                  <a:pt x="6007" y="4753"/>
                </a:lnTo>
                <a:lnTo>
                  <a:pt x="5073" y="5696"/>
                </a:lnTo>
                <a:lnTo>
                  <a:pt x="2027" y="4604"/>
                </a:lnTo>
                <a:lnTo>
                  <a:pt x="1327" y="5771"/>
                </a:lnTo>
                <a:lnTo>
                  <a:pt x="3662" y="7798"/>
                </a:lnTo>
                <a:lnTo>
                  <a:pt x="3279" y="9357"/>
                </a:lnTo>
                <a:lnTo>
                  <a:pt x="75" y="9591"/>
                </a:lnTo>
                <a:lnTo>
                  <a:pt x="0" y="11309"/>
                </a:lnTo>
                <a:lnTo>
                  <a:pt x="3279" y="11776"/>
                </a:lnTo>
                <a:lnTo>
                  <a:pt x="3588" y="13251"/>
                </a:lnTo>
                <a:lnTo>
                  <a:pt x="1168" y="15437"/>
                </a:lnTo>
                <a:lnTo>
                  <a:pt x="2027" y="16763"/>
                </a:lnTo>
                <a:lnTo>
                  <a:pt x="4755" y="15511"/>
                </a:lnTo>
                <a:lnTo>
                  <a:pt x="5774" y="16529"/>
                </a:lnTo>
                <a:lnTo>
                  <a:pt x="4363" y="19097"/>
                </a:lnTo>
                <a:lnTo>
                  <a:pt x="5690" y="20190"/>
                </a:lnTo>
                <a:lnTo>
                  <a:pt x="8109" y="17855"/>
                </a:lnTo>
                <a:lnTo>
                  <a:pt x="9511" y="18322"/>
                </a:lnTo>
                <a:lnTo>
                  <a:pt x="9828" y="21516"/>
                </a:lnTo>
                <a:lnTo>
                  <a:pt x="11930" y="21600"/>
                </a:lnTo>
                <a:lnTo>
                  <a:pt x="12164" y="18247"/>
                </a:lnTo>
                <a:lnTo>
                  <a:pt x="13958" y="17781"/>
                </a:lnTo>
                <a:lnTo>
                  <a:pt x="16069" y="20115"/>
                </a:lnTo>
                <a:lnTo>
                  <a:pt x="17471" y="19256"/>
                </a:lnTo>
                <a:lnTo>
                  <a:pt x="16069" y="16454"/>
                </a:lnTo>
                <a:lnTo>
                  <a:pt x="17003" y="15278"/>
                </a:lnTo>
                <a:lnTo>
                  <a:pt x="19806" y="16604"/>
                </a:lnTo>
                <a:lnTo>
                  <a:pt x="20666" y="15128"/>
                </a:lnTo>
                <a:lnTo>
                  <a:pt x="18097" y="13251"/>
                </a:lnTo>
                <a:lnTo>
                  <a:pt x="18405" y="11617"/>
                </a:lnTo>
                <a:lnTo>
                  <a:pt x="21600" y="11309"/>
                </a:lnTo>
                <a:lnTo>
                  <a:pt x="21525" y="9665"/>
                </a:lnTo>
                <a:lnTo>
                  <a:pt x="18330" y="9198"/>
                </a:lnTo>
                <a:lnTo>
                  <a:pt x="18012" y="7956"/>
                </a:lnTo>
                <a:lnTo>
                  <a:pt x="20591" y="6163"/>
                </a:lnTo>
                <a:lnTo>
                  <a:pt x="19731" y="4679"/>
                </a:lnTo>
                <a:lnTo>
                  <a:pt x="16845" y="5846"/>
                </a:lnTo>
                <a:lnTo>
                  <a:pt x="15910" y="4912"/>
                </a:lnTo>
                <a:lnTo>
                  <a:pt x="17387" y="2185"/>
                </a:lnTo>
                <a:lnTo>
                  <a:pt x="15985" y="1326"/>
                </a:lnTo>
                <a:lnTo>
                  <a:pt x="13724" y="3586"/>
                </a:lnTo>
                <a:close/>
              </a:path>
            </a:pathLst>
          </a:custGeom>
          <a:gradFill>
            <a:gsLst>
              <a:gs pos="0">
                <a:srgbClr val="00007A"/>
              </a:gs>
              <a:gs pos="100000">
                <a:srgbClr val="000054"/>
              </a:gs>
            </a:gsLst>
            <a:lin ang="81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rgbClr val="EAEAEA"/>
                </a:solidFill>
              </a:defRPr>
            </a:pPr>
          </a:p>
        </p:txBody>
      </p:sp>
      <p:sp>
        <p:nvSpPr>
          <p:cNvPr id="30" name="Shape"/>
          <p:cNvSpPr/>
          <p:nvPr/>
        </p:nvSpPr>
        <p:spPr>
          <a:xfrm>
            <a:off x="2532062" y="1270000"/>
            <a:ext cx="3670301" cy="3671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3724" y="3586"/>
                </a:moveTo>
                <a:lnTo>
                  <a:pt x="12005" y="3194"/>
                </a:lnTo>
                <a:lnTo>
                  <a:pt x="11772" y="0"/>
                </a:lnTo>
                <a:lnTo>
                  <a:pt x="9670" y="159"/>
                </a:lnTo>
                <a:lnTo>
                  <a:pt x="9511" y="3194"/>
                </a:lnTo>
                <a:lnTo>
                  <a:pt x="8109" y="3670"/>
                </a:lnTo>
                <a:lnTo>
                  <a:pt x="6082" y="1093"/>
                </a:lnTo>
                <a:lnTo>
                  <a:pt x="4681" y="1877"/>
                </a:lnTo>
                <a:lnTo>
                  <a:pt x="6007" y="4753"/>
                </a:lnTo>
                <a:lnTo>
                  <a:pt x="5073" y="5696"/>
                </a:lnTo>
                <a:lnTo>
                  <a:pt x="2027" y="4604"/>
                </a:lnTo>
                <a:lnTo>
                  <a:pt x="1327" y="5771"/>
                </a:lnTo>
                <a:lnTo>
                  <a:pt x="3662" y="7798"/>
                </a:lnTo>
                <a:lnTo>
                  <a:pt x="3279" y="9357"/>
                </a:lnTo>
                <a:lnTo>
                  <a:pt x="75" y="9591"/>
                </a:lnTo>
                <a:lnTo>
                  <a:pt x="0" y="11309"/>
                </a:lnTo>
                <a:lnTo>
                  <a:pt x="3279" y="11776"/>
                </a:lnTo>
                <a:lnTo>
                  <a:pt x="3588" y="13251"/>
                </a:lnTo>
                <a:lnTo>
                  <a:pt x="1168" y="15437"/>
                </a:lnTo>
                <a:lnTo>
                  <a:pt x="2027" y="16763"/>
                </a:lnTo>
                <a:lnTo>
                  <a:pt x="4755" y="15511"/>
                </a:lnTo>
                <a:lnTo>
                  <a:pt x="5774" y="16529"/>
                </a:lnTo>
                <a:lnTo>
                  <a:pt x="4363" y="19097"/>
                </a:lnTo>
                <a:lnTo>
                  <a:pt x="5690" y="20190"/>
                </a:lnTo>
                <a:lnTo>
                  <a:pt x="8109" y="17855"/>
                </a:lnTo>
                <a:lnTo>
                  <a:pt x="9511" y="18322"/>
                </a:lnTo>
                <a:lnTo>
                  <a:pt x="9828" y="21516"/>
                </a:lnTo>
                <a:lnTo>
                  <a:pt x="11930" y="21600"/>
                </a:lnTo>
                <a:lnTo>
                  <a:pt x="12164" y="18247"/>
                </a:lnTo>
                <a:lnTo>
                  <a:pt x="13958" y="17781"/>
                </a:lnTo>
                <a:lnTo>
                  <a:pt x="16069" y="20115"/>
                </a:lnTo>
                <a:lnTo>
                  <a:pt x="17471" y="19256"/>
                </a:lnTo>
                <a:lnTo>
                  <a:pt x="16069" y="16454"/>
                </a:lnTo>
                <a:lnTo>
                  <a:pt x="17003" y="15278"/>
                </a:lnTo>
                <a:lnTo>
                  <a:pt x="19806" y="16604"/>
                </a:lnTo>
                <a:lnTo>
                  <a:pt x="20666" y="15128"/>
                </a:lnTo>
                <a:lnTo>
                  <a:pt x="18097" y="13251"/>
                </a:lnTo>
                <a:lnTo>
                  <a:pt x="18405" y="11617"/>
                </a:lnTo>
                <a:lnTo>
                  <a:pt x="21600" y="11309"/>
                </a:lnTo>
                <a:lnTo>
                  <a:pt x="21525" y="9665"/>
                </a:lnTo>
                <a:lnTo>
                  <a:pt x="18330" y="9198"/>
                </a:lnTo>
                <a:lnTo>
                  <a:pt x="18012" y="7956"/>
                </a:lnTo>
                <a:lnTo>
                  <a:pt x="20591" y="6163"/>
                </a:lnTo>
                <a:lnTo>
                  <a:pt x="19731" y="4679"/>
                </a:lnTo>
                <a:lnTo>
                  <a:pt x="16845" y="5846"/>
                </a:lnTo>
                <a:lnTo>
                  <a:pt x="15910" y="4912"/>
                </a:lnTo>
                <a:lnTo>
                  <a:pt x="17387" y="2185"/>
                </a:lnTo>
                <a:lnTo>
                  <a:pt x="15985" y="1326"/>
                </a:lnTo>
                <a:lnTo>
                  <a:pt x="13724" y="3586"/>
                </a:lnTo>
                <a:close/>
              </a:path>
            </a:pathLst>
          </a:custGeom>
          <a:gradFill>
            <a:gsLst>
              <a:gs pos="0">
                <a:srgbClr val="000054"/>
              </a:gs>
              <a:gs pos="100000">
                <a:srgbClr val="00007A"/>
              </a:gs>
            </a:gsLst>
            <a:lin ang="135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rgbClr val="EAEAEA"/>
                </a:solidFill>
              </a:defRPr>
            </a:pPr>
          </a:p>
        </p:txBody>
      </p:sp>
      <p:sp>
        <p:nvSpPr>
          <p:cNvPr id="31" name="Shape"/>
          <p:cNvSpPr/>
          <p:nvPr/>
        </p:nvSpPr>
        <p:spPr>
          <a:xfrm>
            <a:off x="3175" y="4797425"/>
            <a:ext cx="3417888" cy="2097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3724" y="5854"/>
                </a:moveTo>
                <a:lnTo>
                  <a:pt x="12009" y="5200"/>
                </a:lnTo>
                <a:lnTo>
                  <a:pt x="11768" y="0"/>
                </a:lnTo>
                <a:lnTo>
                  <a:pt x="9671" y="262"/>
                </a:lnTo>
                <a:lnTo>
                  <a:pt x="9511" y="5200"/>
                </a:lnTo>
                <a:lnTo>
                  <a:pt x="8106" y="5985"/>
                </a:lnTo>
                <a:lnTo>
                  <a:pt x="6080" y="1782"/>
                </a:lnTo>
                <a:lnTo>
                  <a:pt x="4685" y="3058"/>
                </a:lnTo>
                <a:lnTo>
                  <a:pt x="6009" y="7750"/>
                </a:lnTo>
                <a:lnTo>
                  <a:pt x="5076" y="9288"/>
                </a:lnTo>
                <a:lnTo>
                  <a:pt x="2027" y="7505"/>
                </a:lnTo>
                <a:lnTo>
                  <a:pt x="1324" y="9418"/>
                </a:lnTo>
                <a:lnTo>
                  <a:pt x="3662" y="12721"/>
                </a:lnTo>
                <a:lnTo>
                  <a:pt x="3281" y="15256"/>
                </a:lnTo>
                <a:lnTo>
                  <a:pt x="70" y="15632"/>
                </a:lnTo>
                <a:lnTo>
                  <a:pt x="0" y="18444"/>
                </a:lnTo>
                <a:lnTo>
                  <a:pt x="3281" y="19196"/>
                </a:lnTo>
                <a:lnTo>
                  <a:pt x="3592" y="21600"/>
                </a:lnTo>
                <a:lnTo>
                  <a:pt x="18099" y="21600"/>
                </a:lnTo>
                <a:lnTo>
                  <a:pt x="18410" y="18935"/>
                </a:lnTo>
                <a:lnTo>
                  <a:pt x="21600" y="18444"/>
                </a:lnTo>
                <a:lnTo>
                  <a:pt x="21530" y="15763"/>
                </a:lnTo>
                <a:lnTo>
                  <a:pt x="18329" y="14994"/>
                </a:lnTo>
                <a:lnTo>
                  <a:pt x="18008" y="12967"/>
                </a:lnTo>
                <a:lnTo>
                  <a:pt x="20587" y="10056"/>
                </a:lnTo>
                <a:lnTo>
                  <a:pt x="19734" y="7636"/>
                </a:lnTo>
                <a:lnTo>
                  <a:pt x="16845" y="9533"/>
                </a:lnTo>
                <a:lnTo>
                  <a:pt x="15912" y="8012"/>
                </a:lnTo>
                <a:lnTo>
                  <a:pt x="17386" y="3565"/>
                </a:lnTo>
                <a:lnTo>
                  <a:pt x="15982" y="2158"/>
                </a:lnTo>
                <a:lnTo>
                  <a:pt x="13724" y="5854"/>
                </a:lnTo>
                <a:close/>
              </a:path>
            </a:pathLst>
          </a:custGeom>
          <a:solidFill>
            <a:srgbClr val="00007A">
              <a:alpha val="50195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rgbClr val="EAEAEA"/>
                </a:solidFill>
              </a:defRPr>
            </a:pPr>
          </a:p>
        </p:txBody>
      </p:sp>
      <p:sp>
        <p:nvSpPr>
          <p:cNvPr id="32" name="Shape"/>
          <p:cNvSpPr/>
          <p:nvPr/>
        </p:nvSpPr>
        <p:spPr>
          <a:xfrm>
            <a:off x="4494212" y="4425950"/>
            <a:ext cx="2263776" cy="2263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3724" y="3586"/>
                </a:moveTo>
                <a:lnTo>
                  <a:pt x="12005" y="3194"/>
                </a:lnTo>
                <a:lnTo>
                  <a:pt x="11772" y="0"/>
                </a:lnTo>
                <a:lnTo>
                  <a:pt x="9670" y="159"/>
                </a:lnTo>
                <a:lnTo>
                  <a:pt x="9511" y="3194"/>
                </a:lnTo>
                <a:lnTo>
                  <a:pt x="8109" y="3670"/>
                </a:lnTo>
                <a:lnTo>
                  <a:pt x="6082" y="1093"/>
                </a:lnTo>
                <a:lnTo>
                  <a:pt x="4681" y="1877"/>
                </a:lnTo>
                <a:lnTo>
                  <a:pt x="6007" y="4753"/>
                </a:lnTo>
                <a:lnTo>
                  <a:pt x="5073" y="5696"/>
                </a:lnTo>
                <a:lnTo>
                  <a:pt x="2027" y="4604"/>
                </a:lnTo>
                <a:lnTo>
                  <a:pt x="1327" y="5771"/>
                </a:lnTo>
                <a:lnTo>
                  <a:pt x="3662" y="7798"/>
                </a:lnTo>
                <a:lnTo>
                  <a:pt x="3279" y="9357"/>
                </a:lnTo>
                <a:lnTo>
                  <a:pt x="75" y="9591"/>
                </a:lnTo>
                <a:lnTo>
                  <a:pt x="0" y="11309"/>
                </a:lnTo>
                <a:lnTo>
                  <a:pt x="3279" y="11776"/>
                </a:lnTo>
                <a:lnTo>
                  <a:pt x="3588" y="13251"/>
                </a:lnTo>
                <a:lnTo>
                  <a:pt x="1168" y="15437"/>
                </a:lnTo>
                <a:lnTo>
                  <a:pt x="2027" y="16763"/>
                </a:lnTo>
                <a:lnTo>
                  <a:pt x="4755" y="15511"/>
                </a:lnTo>
                <a:lnTo>
                  <a:pt x="5774" y="16529"/>
                </a:lnTo>
                <a:lnTo>
                  <a:pt x="4363" y="19097"/>
                </a:lnTo>
                <a:lnTo>
                  <a:pt x="5690" y="20190"/>
                </a:lnTo>
                <a:lnTo>
                  <a:pt x="8109" y="17855"/>
                </a:lnTo>
                <a:lnTo>
                  <a:pt x="9511" y="18322"/>
                </a:lnTo>
                <a:lnTo>
                  <a:pt x="9828" y="21516"/>
                </a:lnTo>
                <a:lnTo>
                  <a:pt x="11930" y="21600"/>
                </a:lnTo>
                <a:lnTo>
                  <a:pt x="12164" y="18247"/>
                </a:lnTo>
                <a:lnTo>
                  <a:pt x="13958" y="17781"/>
                </a:lnTo>
                <a:lnTo>
                  <a:pt x="16069" y="20115"/>
                </a:lnTo>
                <a:lnTo>
                  <a:pt x="17471" y="19256"/>
                </a:lnTo>
                <a:lnTo>
                  <a:pt x="16069" y="16454"/>
                </a:lnTo>
                <a:lnTo>
                  <a:pt x="17003" y="15278"/>
                </a:lnTo>
                <a:lnTo>
                  <a:pt x="19806" y="16604"/>
                </a:lnTo>
                <a:lnTo>
                  <a:pt x="20666" y="15128"/>
                </a:lnTo>
                <a:lnTo>
                  <a:pt x="18097" y="13251"/>
                </a:lnTo>
                <a:lnTo>
                  <a:pt x="18405" y="11617"/>
                </a:lnTo>
                <a:lnTo>
                  <a:pt x="21600" y="11309"/>
                </a:lnTo>
                <a:lnTo>
                  <a:pt x="21525" y="9665"/>
                </a:lnTo>
                <a:lnTo>
                  <a:pt x="18330" y="9198"/>
                </a:lnTo>
                <a:lnTo>
                  <a:pt x="18012" y="7956"/>
                </a:lnTo>
                <a:lnTo>
                  <a:pt x="20591" y="6163"/>
                </a:lnTo>
                <a:lnTo>
                  <a:pt x="19731" y="4679"/>
                </a:lnTo>
                <a:lnTo>
                  <a:pt x="16845" y="5846"/>
                </a:lnTo>
                <a:lnTo>
                  <a:pt x="15910" y="4912"/>
                </a:lnTo>
                <a:lnTo>
                  <a:pt x="17387" y="2185"/>
                </a:lnTo>
                <a:lnTo>
                  <a:pt x="15985" y="1326"/>
                </a:lnTo>
                <a:lnTo>
                  <a:pt x="13724" y="3586"/>
                </a:lnTo>
                <a:close/>
              </a:path>
            </a:pathLst>
          </a:custGeom>
          <a:gradFill>
            <a:gsLst>
              <a:gs pos="0">
                <a:srgbClr val="00007A"/>
              </a:gs>
              <a:gs pos="100000">
                <a:srgbClr val="000054"/>
              </a:gs>
            </a:gsLst>
            <a:lin ang="135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rgbClr val="EAEAEA"/>
                </a:solidFill>
              </a:defRPr>
            </a:pPr>
          </a:p>
        </p:txBody>
      </p:sp>
      <p:sp>
        <p:nvSpPr>
          <p:cNvPr id="33" name="Shape"/>
          <p:cNvSpPr/>
          <p:nvPr/>
        </p:nvSpPr>
        <p:spPr>
          <a:xfrm>
            <a:off x="5646737" y="487362"/>
            <a:ext cx="2928939" cy="29305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3724" y="3586"/>
                </a:moveTo>
                <a:lnTo>
                  <a:pt x="12005" y="3194"/>
                </a:lnTo>
                <a:lnTo>
                  <a:pt x="11772" y="0"/>
                </a:lnTo>
                <a:lnTo>
                  <a:pt x="9670" y="159"/>
                </a:lnTo>
                <a:lnTo>
                  <a:pt x="9511" y="3194"/>
                </a:lnTo>
                <a:lnTo>
                  <a:pt x="8109" y="3670"/>
                </a:lnTo>
                <a:lnTo>
                  <a:pt x="6082" y="1093"/>
                </a:lnTo>
                <a:lnTo>
                  <a:pt x="4681" y="1877"/>
                </a:lnTo>
                <a:lnTo>
                  <a:pt x="6007" y="4753"/>
                </a:lnTo>
                <a:lnTo>
                  <a:pt x="5073" y="5696"/>
                </a:lnTo>
                <a:lnTo>
                  <a:pt x="2027" y="4604"/>
                </a:lnTo>
                <a:lnTo>
                  <a:pt x="1327" y="5771"/>
                </a:lnTo>
                <a:lnTo>
                  <a:pt x="3662" y="7798"/>
                </a:lnTo>
                <a:lnTo>
                  <a:pt x="3279" y="9357"/>
                </a:lnTo>
                <a:lnTo>
                  <a:pt x="75" y="9591"/>
                </a:lnTo>
                <a:lnTo>
                  <a:pt x="0" y="11309"/>
                </a:lnTo>
                <a:lnTo>
                  <a:pt x="3279" y="11776"/>
                </a:lnTo>
                <a:lnTo>
                  <a:pt x="3588" y="13251"/>
                </a:lnTo>
                <a:lnTo>
                  <a:pt x="1168" y="15437"/>
                </a:lnTo>
                <a:lnTo>
                  <a:pt x="2027" y="16763"/>
                </a:lnTo>
                <a:lnTo>
                  <a:pt x="4755" y="15511"/>
                </a:lnTo>
                <a:lnTo>
                  <a:pt x="5774" y="16529"/>
                </a:lnTo>
                <a:lnTo>
                  <a:pt x="4363" y="19097"/>
                </a:lnTo>
                <a:lnTo>
                  <a:pt x="5690" y="20190"/>
                </a:lnTo>
                <a:lnTo>
                  <a:pt x="8109" y="17855"/>
                </a:lnTo>
                <a:lnTo>
                  <a:pt x="9511" y="18322"/>
                </a:lnTo>
                <a:lnTo>
                  <a:pt x="9828" y="21516"/>
                </a:lnTo>
                <a:lnTo>
                  <a:pt x="11930" y="21600"/>
                </a:lnTo>
                <a:lnTo>
                  <a:pt x="12164" y="18247"/>
                </a:lnTo>
                <a:lnTo>
                  <a:pt x="13958" y="17781"/>
                </a:lnTo>
                <a:lnTo>
                  <a:pt x="16069" y="20115"/>
                </a:lnTo>
                <a:lnTo>
                  <a:pt x="17471" y="19256"/>
                </a:lnTo>
                <a:lnTo>
                  <a:pt x="16069" y="16454"/>
                </a:lnTo>
                <a:lnTo>
                  <a:pt x="17003" y="15278"/>
                </a:lnTo>
                <a:lnTo>
                  <a:pt x="19806" y="16604"/>
                </a:lnTo>
                <a:lnTo>
                  <a:pt x="20666" y="15128"/>
                </a:lnTo>
                <a:lnTo>
                  <a:pt x="18097" y="13251"/>
                </a:lnTo>
                <a:lnTo>
                  <a:pt x="18405" y="11617"/>
                </a:lnTo>
                <a:lnTo>
                  <a:pt x="21600" y="11309"/>
                </a:lnTo>
                <a:lnTo>
                  <a:pt x="21525" y="9665"/>
                </a:lnTo>
                <a:lnTo>
                  <a:pt x="18330" y="9198"/>
                </a:lnTo>
                <a:lnTo>
                  <a:pt x="18012" y="7956"/>
                </a:lnTo>
                <a:lnTo>
                  <a:pt x="20591" y="6163"/>
                </a:lnTo>
                <a:lnTo>
                  <a:pt x="19731" y="4679"/>
                </a:lnTo>
                <a:lnTo>
                  <a:pt x="16845" y="5846"/>
                </a:lnTo>
                <a:lnTo>
                  <a:pt x="15910" y="4912"/>
                </a:lnTo>
                <a:lnTo>
                  <a:pt x="17387" y="2185"/>
                </a:lnTo>
                <a:lnTo>
                  <a:pt x="15985" y="1326"/>
                </a:lnTo>
                <a:lnTo>
                  <a:pt x="13724" y="3586"/>
                </a:lnTo>
                <a:close/>
              </a:path>
            </a:pathLst>
          </a:custGeom>
          <a:gradFill>
            <a:gsLst>
              <a:gs pos="0">
                <a:srgbClr val="000054"/>
              </a:gs>
              <a:gs pos="100000">
                <a:srgbClr val="00007A"/>
              </a:gs>
            </a:gsLst>
            <a:lin ang="135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rgbClr val="EAEAEA"/>
                </a:solidFill>
              </a:defRPr>
            </a:pPr>
          </a:p>
        </p:txBody>
      </p:sp>
      <p:sp>
        <p:nvSpPr>
          <p:cNvPr id="34" name="Shape"/>
          <p:cNvSpPr/>
          <p:nvPr/>
        </p:nvSpPr>
        <p:spPr>
          <a:xfrm>
            <a:off x="7146925" y="2555875"/>
            <a:ext cx="2008188" cy="39973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19261" y="154"/>
                </a:lnTo>
                <a:lnTo>
                  <a:pt x="18953" y="3191"/>
                </a:lnTo>
                <a:lnTo>
                  <a:pt x="16153" y="3671"/>
                </a:lnTo>
                <a:lnTo>
                  <a:pt x="12123" y="1089"/>
                </a:lnTo>
                <a:lnTo>
                  <a:pt x="9323" y="1879"/>
                </a:lnTo>
                <a:lnTo>
                  <a:pt x="11970" y="4761"/>
                </a:lnTo>
                <a:lnTo>
                  <a:pt x="10108" y="5705"/>
                </a:lnTo>
                <a:lnTo>
                  <a:pt x="4047" y="4607"/>
                </a:lnTo>
                <a:lnTo>
                  <a:pt x="2647" y="5782"/>
                </a:lnTo>
                <a:lnTo>
                  <a:pt x="7291" y="7815"/>
                </a:lnTo>
                <a:lnTo>
                  <a:pt x="6540" y="9376"/>
                </a:lnTo>
                <a:lnTo>
                  <a:pt x="154" y="9616"/>
                </a:lnTo>
                <a:lnTo>
                  <a:pt x="0" y="11340"/>
                </a:lnTo>
                <a:lnTo>
                  <a:pt x="6540" y="11804"/>
                </a:lnTo>
                <a:lnTo>
                  <a:pt x="7154" y="13288"/>
                </a:lnTo>
                <a:lnTo>
                  <a:pt x="2322" y="15475"/>
                </a:lnTo>
                <a:lnTo>
                  <a:pt x="4047" y="16805"/>
                </a:lnTo>
                <a:lnTo>
                  <a:pt x="9477" y="15552"/>
                </a:lnTo>
                <a:lnTo>
                  <a:pt x="11509" y="16573"/>
                </a:lnTo>
                <a:lnTo>
                  <a:pt x="8691" y="19147"/>
                </a:lnTo>
                <a:lnTo>
                  <a:pt x="11338" y="20245"/>
                </a:lnTo>
                <a:lnTo>
                  <a:pt x="16153" y="17903"/>
                </a:lnTo>
                <a:lnTo>
                  <a:pt x="18953" y="18375"/>
                </a:lnTo>
                <a:lnTo>
                  <a:pt x="19585" y="21574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rgbClr val="00007A"/>
              </a:gs>
            </a:gsLst>
            <a:lin ang="108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rgbClr val="EAEAEA"/>
                </a:solidFill>
              </a:defRPr>
            </a:pPr>
          </a:p>
        </p:txBody>
      </p:sp>
      <p:sp>
        <p:nvSpPr>
          <p:cNvPr id="35" name="Shape"/>
          <p:cNvSpPr/>
          <p:nvPr/>
        </p:nvSpPr>
        <p:spPr>
          <a:xfrm rot="16200000">
            <a:off x="3977481" y="-853282"/>
            <a:ext cx="1722438" cy="3429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19261" y="154"/>
                </a:lnTo>
                <a:lnTo>
                  <a:pt x="18953" y="3191"/>
                </a:lnTo>
                <a:lnTo>
                  <a:pt x="16153" y="3671"/>
                </a:lnTo>
                <a:lnTo>
                  <a:pt x="12123" y="1089"/>
                </a:lnTo>
                <a:lnTo>
                  <a:pt x="9323" y="1879"/>
                </a:lnTo>
                <a:lnTo>
                  <a:pt x="11970" y="4761"/>
                </a:lnTo>
                <a:lnTo>
                  <a:pt x="10108" y="5705"/>
                </a:lnTo>
                <a:lnTo>
                  <a:pt x="4047" y="4607"/>
                </a:lnTo>
                <a:lnTo>
                  <a:pt x="2647" y="5782"/>
                </a:lnTo>
                <a:lnTo>
                  <a:pt x="7291" y="7815"/>
                </a:lnTo>
                <a:lnTo>
                  <a:pt x="6540" y="9376"/>
                </a:lnTo>
                <a:lnTo>
                  <a:pt x="154" y="9616"/>
                </a:lnTo>
                <a:lnTo>
                  <a:pt x="0" y="11340"/>
                </a:lnTo>
                <a:lnTo>
                  <a:pt x="6540" y="11804"/>
                </a:lnTo>
                <a:lnTo>
                  <a:pt x="7154" y="13288"/>
                </a:lnTo>
                <a:lnTo>
                  <a:pt x="2322" y="15475"/>
                </a:lnTo>
                <a:lnTo>
                  <a:pt x="4047" y="16805"/>
                </a:lnTo>
                <a:lnTo>
                  <a:pt x="9477" y="15552"/>
                </a:lnTo>
                <a:lnTo>
                  <a:pt x="11509" y="16573"/>
                </a:lnTo>
                <a:lnTo>
                  <a:pt x="8691" y="19147"/>
                </a:lnTo>
                <a:lnTo>
                  <a:pt x="11338" y="20245"/>
                </a:lnTo>
                <a:lnTo>
                  <a:pt x="16153" y="17903"/>
                </a:lnTo>
                <a:lnTo>
                  <a:pt x="18953" y="18375"/>
                </a:lnTo>
                <a:lnTo>
                  <a:pt x="19585" y="21574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rgbClr val="00007A"/>
              </a:gs>
            </a:gsLst>
            <a:lin ang="108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rgbClr val="EAEAEA"/>
                </a:solidFill>
              </a:defRPr>
            </a:pPr>
          </a:p>
        </p:txBody>
      </p:sp>
      <p:pic>
        <p:nvPicPr>
          <p:cNvPr id="36" name="Facbanna" descr="Facbanna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75" y="-3175"/>
            <a:ext cx="80327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7" name="Slide Number"/>
          <p:cNvSpPr txBox="1"/>
          <p:nvPr>
            <p:ph type="sldNum" sz="quarter" idx="2"/>
          </p:nvPr>
        </p:nvSpPr>
        <p:spPr>
          <a:xfrm>
            <a:off x="8613492" y="6416776"/>
            <a:ext cx="301909" cy="28882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0">
              <a:srgbClr val="000054"/>
            </a:gs>
            <a:gs pos="50000">
              <a:srgbClr val="00007A"/>
            </a:gs>
            <a:gs pos="100000">
              <a:srgbClr val="000054"/>
            </a:gs>
          </a:gsLst>
          <a:lin ang="162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"/>
          <p:cNvSpPr/>
          <p:nvPr/>
        </p:nvSpPr>
        <p:spPr>
          <a:xfrm>
            <a:off x="-11113" y="1836737"/>
            <a:ext cx="2268538" cy="27098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213" y="3581"/>
                </a:moveTo>
                <a:lnTo>
                  <a:pt x="10173" y="3189"/>
                </a:lnTo>
                <a:lnTo>
                  <a:pt x="9886" y="0"/>
                </a:lnTo>
                <a:lnTo>
                  <a:pt x="7376" y="164"/>
                </a:lnTo>
                <a:lnTo>
                  <a:pt x="7195" y="3189"/>
                </a:lnTo>
                <a:lnTo>
                  <a:pt x="5517" y="3670"/>
                </a:lnTo>
                <a:lnTo>
                  <a:pt x="3114" y="1088"/>
                </a:lnTo>
                <a:lnTo>
                  <a:pt x="1436" y="1873"/>
                </a:lnTo>
                <a:lnTo>
                  <a:pt x="3023" y="4758"/>
                </a:lnTo>
                <a:lnTo>
                  <a:pt x="1905" y="5694"/>
                </a:lnTo>
                <a:lnTo>
                  <a:pt x="0" y="5353"/>
                </a:lnTo>
                <a:lnTo>
                  <a:pt x="0" y="16108"/>
                </a:lnTo>
                <a:lnTo>
                  <a:pt x="1527" y="15514"/>
                </a:lnTo>
                <a:lnTo>
                  <a:pt x="2736" y="16526"/>
                </a:lnTo>
                <a:lnTo>
                  <a:pt x="1058" y="19095"/>
                </a:lnTo>
                <a:lnTo>
                  <a:pt x="2645" y="20195"/>
                </a:lnTo>
                <a:lnTo>
                  <a:pt x="5517" y="17854"/>
                </a:lnTo>
                <a:lnTo>
                  <a:pt x="7195" y="18323"/>
                </a:lnTo>
                <a:lnTo>
                  <a:pt x="7573" y="21511"/>
                </a:lnTo>
                <a:lnTo>
                  <a:pt x="10082" y="21600"/>
                </a:lnTo>
                <a:lnTo>
                  <a:pt x="10354" y="18247"/>
                </a:lnTo>
                <a:lnTo>
                  <a:pt x="12485" y="17779"/>
                </a:lnTo>
                <a:lnTo>
                  <a:pt x="15010" y="20120"/>
                </a:lnTo>
                <a:lnTo>
                  <a:pt x="16672" y="19259"/>
                </a:lnTo>
                <a:lnTo>
                  <a:pt x="15010" y="16450"/>
                </a:lnTo>
                <a:lnTo>
                  <a:pt x="16128" y="15273"/>
                </a:lnTo>
                <a:lnTo>
                  <a:pt x="19469" y="16602"/>
                </a:lnTo>
                <a:lnTo>
                  <a:pt x="20481" y="15134"/>
                </a:lnTo>
                <a:lnTo>
                  <a:pt x="17428" y="13249"/>
                </a:lnTo>
                <a:lnTo>
                  <a:pt x="17791" y="11616"/>
                </a:lnTo>
                <a:lnTo>
                  <a:pt x="21600" y="11312"/>
                </a:lnTo>
                <a:lnTo>
                  <a:pt x="21509" y="9667"/>
                </a:lnTo>
                <a:lnTo>
                  <a:pt x="17700" y="9199"/>
                </a:lnTo>
                <a:lnTo>
                  <a:pt x="17322" y="7959"/>
                </a:lnTo>
                <a:lnTo>
                  <a:pt x="20391" y="6162"/>
                </a:lnTo>
                <a:lnTo>
                  <a:pt x="19378" y="4682"/>
                </a:lnTo>
                <a:lnTo>
                  <a:pt x="15932" y="5846"/>
                </a:lnTo>
                <a:lnTo>
                  <a:pt x="14813" y="4910"/>
                </a:lnTo>
                <a:lnTo>
                  <a:pt x="16582" y="2189"/>
                </a:lnTo>
                <a:lnTo>
                  <a:pt x="14904" y="1329"/>
                </a:lnTo>
                <a:lnTo>
                  <a:pt x="12213" y="3581"/>
                </a:lnTo>
                <a:close/>
              </a:path>
            </a:pathLst>
          </a:custGeom>
          <a:gradFill>
            <a:gsLst>
              <a:gs pos="0">
                <a:srgbClr val="00007A"/>
              </a:gs>
              <a:gs pos="100000">
                <a:schemeClr val="accent2"/>
              </a:gs>
            </a:gsLst>
            <a:lin ang="108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rgbClr val="EAEAEA"/>
                </a:solidFill>
              </a:defRPr>
            </a:pPr>
          </a:p>
        </p:txBody>
      </p:sp>
      <p:sp>
        <p:nvSpPr>
          <p:cNvPr id="3" name="Shape"/>
          <p:cNvSpPr/>
          <p:nvPr/>
        </p:nvSpPr>
        <p:spPr>
          <a:xfrm>
            <a:off x="107950" y="15875"/>
            <a:ext cx="838200" cy="787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3705" y="2439"/>
                </a:moveTo>
                <a:lnTo>
                  <a:pt x="11986" y="2003"/>
                </a:lnTo>
                <a:lnTo>
                  <a:pt x="11782" y="0"/>
                </a:lnTo>
                <a:lnTo>
                  <a:pt x="9736" y="0"/>
                </a:lnTo>
                <a:lnTo>
                  <a:pt x="9491" y="2003"/>
                </a:lnTo>
                <a:lnTo>
                  <a:pt x="8100" y="2526"/>
                </a:lnTo>
                <a:lnTo>
                  <a:pt x="5973" y="0"/>
                </a:lnTo>
                <a:lnTo>
                  <a:pt x="4664" y="610"/>
                </a:lnTo>
                <a:lnTo>
                  <a:pt x="6014" y="3658"/>
                </a:lnTo>
                <a:lnTo>
                  <a:pt x="5073" y="4660"/>
                </a:lnTo>
                <a:lnTo>
                  <a:pt x="2045" y="3527"/>
                </a:lnTo>
                <a:lnTo>
                  <a:pt x="1309" y="4747"/>
                </a:lnTo>
                <a:lnTo>
                  <a:pt x="3682" y="6924"/>
                </a:lnTo>
                <a:lnTo>
                  <a:pt x="3273" y="8579"/>
                </a:lnTo>
                <a:lnTo>
                  <a:pt x="82" y="8797"/>
                </a:lnTo>
                <a:lnTo>
                  <a:pt x="0" y="10626"/>
                </a:lnTo>
                <a:lnTo>
                  <a:pt x="3273" y="11148"/>
                </a:lnTo>
                <a:lnTo>
                  <a:pt x="3600" y="12716"/>
                </a:lnTo>
                <a:lnTo>
                  <a:pt x="1186" y="15024"/>
                </a:lnTo>
                <a:lnTo>
                  <a:pt x="2045" y="16461"/>
                </a:lnTo>
                <a:lnTo>
                  <a:pt x="4745" y="15111"/>
                </a:lnTo>
                <a:lnTo>
                  <a:pt x="5768" y="16200"/>
                </a:lnTo>
                <a:lnTo>
                  <a:pt x="4377" y="18944"/>
                </a:lnTo>
                <a:lnTo>
                  <a:pt x="5686" y="20119"/>
                </a:lnTo>
                <a:lnTo>
                  <a:pt x="8100" y="17594"/>
                </a:lnTo>
                <a:lnTo>
                  <a:pt x="9491" y="18116"/>
                </a:lnTo>
                <a:lnTo>
                  <a:pt x="9818" y="21513"/>
                </a:lnTo>
                <a:lnTo>
                  <a:pt x="11945" y="21600"/>
                </a:lnTo>
                <a:lnTo>
                  <a:pt x="12150" y="18029"/>
                </a:lnTo>
                <a:lnTo>
                  <a:pt x="13950" y="17550"/>
                </a:lnTo>
                <a:lnTo>
                  <a:pt x="16077" y="20032"/>
                </a:lnTo>
                <a:lnTo>
                  <a:pt x="17468" y="19118"/>
                </a:lnTo>
                <a:lnTo>
                  <a:pt x="16077" y="16113"/>
                </a:lnTo>
                <a:lnTo>
                  <a:pt x="17018" y="14850"/>
                </a:lnTo>
                <a:lnTo>
                  <a:pt x="19800" y="16287"/>
                </a:lnTo>
                <a:lnTo>
                  <a:pt x="20659" y="14719"/>
                </a:lnTo>
                <a:lnTo>
                  <a:pt x="18082" y="12716"/>
                </a:lnTo>
                <a:lnTo>
                  <a:pt x="18409" y="10974"/>
                </a:lnTo>
                <a:lnTo>
                  <a:pt x="21600" y="10626"/>
                </a:lnTo>
                <a:lnTo>
                  <a:pt x="21518" y="8884"/>
                </a:lnTo>
                <a:lnTo>
                  <a:pt x="18327" y="8405"/>
                </a:lnTo>
                <a:lnTo>
                  <a:pt x="18000" y="7055"/>
                </a:lnTo>
                <a:lnTo>
                  <a:pt x="20577" y="5182"/>
                </a:lnTo>
                <a:lnTo>
                  <a:pt x="19718" y="3571"/>
                </a:lnTo>
                <a:lnTo>
                  <a:pt x="16855" y="4834"/>
                </a:lnTo>
                <a:lnTo>
                  <a:pt x="15914" y="3832"/>
                </a:lnTo>
                <a:lnTo>
                  <a:pt x="17386" y="915"/>
                </a:lnTo>
                <a:lnTo>
                  <a:pt x="15995" y="0"/>
                </a:lnTo>
                <a:lnTo>
                  <a:pt x="13705" y="2439"/>
                </a:lnTo>
                <a:close/>
              </a:path>
            </a:pathLst>
          </a:custGeom>
          <a:gradFill>
            <a:gsLst>
              <a:gs pos="0">
                <a:srgbClr val="00007A"/>
              </a:gs>
              <a:gs pos="100000">
                <a:schemeClr val="accent1"/>
              </a:gs>
            </a:gsLst>
            <a:lin ang="135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rgbClr val="EAEAEA"/>
                </a:solidFill>
              </a:defRPr>
            </a:pPr>
          </a:p>
        </p:txBody>
      </p:sp>
      <p:sp>
        <p:nvSpPr>
          <p:cNvPr id="4" name="Shape"/>
          <p:cNvSpPr/>
          <p:nvPr/>
        </p:nvSpPr>
        <p:spPr>
          <a:xfrm>
            <a:off x="1192212" y="354012"/>
            <a:ext cx="2266951" cy="22701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3724" y="3586"/>
                </a:moveTo>
                <a:lnTo>
                  <a:pt x="12005" y="3194"/>
                </a:lnTo>
                <a:lnTo>
                  <a:pt x="11772" y="0"/>
                </a:lnTo>
                <a:lnTo>
                  <a:pt x="9670" y="159"/>
                </a:lnTo>
                <a:lnTo>
                  <a:pt x="9511" y="3194"/>
                </a:lnTo>
                <a:lnTo>
                  <a:pt x="8109" y="3670"/>
                </a:lnTo>
                <a:lnTo>
                  <a:pt x="6082" y="1093"/>
                </a:lnTo>
                <a:lnTo>
                  <a:pt x="4681" y="1877"/>
                </a:lnTo>
                <a:lnTo>
                  <a:pt x="6007" y="4753"/>
                </a:lnTo>
                <a:lnTo>
                  <a:pt x="5073" y="5696"/>
                </a:lnTo>
                <a:lnTo>
                  <a:pt x="2027" y="4604"/>
                </a:lnTo>
                <a:lnTo>
                  <a:pt x="1327" y="5771"/>
                </a:lnTo>
                <a:lnTo>
                  <a:pt x="3662" y="7798"/>
                </a:lnTo>
                <a:lnTo>
                  <a:pt x="3279" y="9357"/>
                </a:lnTo>
                <a:lnTo>
                  <a:pt x="75" y="9591"/>
                </a:lnTo>
                <a:lnTo>
                  <a:pt x="0" y="11309"/>
                </a:lnTo>
                <a:lnTo>
                  <a:pt x="3279" y="11776"/>
                </a:lnTo>
                <a:lnTo>
                  <a:pt x="3588" y="13251"/>
                </a:lnTo>
                <a:lnTo>
                  <a:pt x="1168" y="15437"/>
                </a:lnTo>
                <a:lnTo>
                  <a:pt x="2027" y="16763"/>
                </a:lnTo>
                <a:lnTo>
                  <a:pt x="4755" y="15511"/>
                </a:lnTo>
                <a:lnTo>
                  <a:pt x="5774" y="16529"/>
                </a:lnTo>
                <a:lnTo>
                  <a:pt x="4363" y="19097"/>
                </a:lnTo>
                <a:lnTo>
                  <a:pt x="5690" y="20190"/>
                </a:lnTo>
                <a:lnTo>
                  <a:pt x="8109" y="17855"/>
                </a:lnTo>
                <a:lnTo>
                  <a:pt x="9511" y="18322"/>
                </a:lnTo>
                <a:lnTo>
                  <a:pt x="9828" y="21516"/>
                </a:lnTo>
                <a:lnTo>
                  <a:pt x="11930" y="21600"/>
                </a:lnTo>
                <a:lnTo>
                  <a:pt x="12164" y="18247"/>
                </a:lnTo>
                <a:lnTo>
                  <a:pt x="13958" y="17781"/>
                </a:lnTo>
                <a:lnTo>
                  <a:pt x="16069" y="20115"/>
                </a:lnTo>
                <a:lnTo>
                  <a:pt x="17471" y="19256"/>
                </a:lnTo>
                <a:lnTo>
                  <a:pt x="16069" y="16454"/>
                </a:lnTo>
                <a:lnTo>
                  <a:pt x="17003" y="15278"/>
                </a:lnTo>
                <a:lnTo>
                  <a:pt x="19806" y="16604"/>
                </a:lnTo>
                <a:lnTo>
                  <a:pt x="20666" y="15128"/>
                </a:lnTo>
                <a:lnTo>
                  <a:pt x="18097" y="13251"/>
                </a:lnTo>
                <a:lnTo>
                  <a:pt x="18405" y="11617"/>
                </a:lnTo>
                <a:lnTo>
                  <a:pt x="21600" y="11309"/>
                </a:lnTo>
                <a:lnTo>
                  <a:pt x="21525" y="9665"/>
                </a:lnTo>
                <a:lnTo>
                  <a:pt x="18330" y="9198"/>
                </a:lnTo>
                <a:lnTo>
                  <a:pt x="18012" y="7956"/>
                </a:lnTo>
                <a:lnTo>
                  <a:pt x="20591" y="6163"/>
                </a:lnTo>
                <a:lnTo>
                  <a:pt x="19731" y="4679"/>
                </a:lnTo>
                <a:lnTo>
                  <a:pt x="16845" y="5846"/>
                </a:lnTo>
                <a:lnTo>
                  <a:pt x="15910" y="4912"/>
                </a:lnTo>
                <a:lnTo>
                  <a:pt x="17387" y="2185"/>
                </a:lnTo>
                <a:lnTo>
                  <a:pt x="15985" y="1326"/>
                </a:lnTo>
                <a:lnTo>
                  <a:pt x="13724" y="3586"/>
                </a:lnTo>
                <a:close/>
              </a:path>
            </a:pathLst>
          </a:custGeom>
          <a:gradFill>
            <a:gsLst>
              <a:gs pos="0">
                <a:srgbClr val="00007A"/>
              </a:gs>
              <a:gs pos="100000">
                <a:srgbClr val="000054"/>
              </a:gs>
            </a:gsLst>
            <a:lin ang="81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rgbClr val="EAEAEA"/>
                </a:solidFill>
              </a:defRPr>
            </a:pPr>
          </a:p>
        </p:txBody>
      </p:sp>
      <p:sp>
        <p:nvSpPr>
          <p:cNvPr id="5" name="Shape"/>
          <p:cNvSpPr/>
          <p:nvPr/>
        </p:nvSpPr>
        <p:spPr>
          <a:xfrm>
            <a:off x="2532062" y="1270000"/>
            <a:ext cx="3670301" cy="3671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3724" y="3586"/>
                </a:moveTo>
                <a:lnTo>
                  <a:pt x="12005" y="3194"/>
                </a:lnTo>
                <a:lnTo>
                  <a:pt x="11772" y="0"/>
                </a:lnTo>
                <a:lnTo>
                  <a:pt x="9670" y="159"/>
                </a:lnTo>
                <a:lnTo>
                  <a:pt x="9511" y="3194"/>
                </a:lnTo>
                <a:lnTo>
                  <a:pt x="8109" y="3670"/>
                </a:lnTo>
                <a:lnTo>
                  <a:pt x="6082" y="1093"/>
                </a:lnTo>
                <a:lnTo>
                  <a:pt x="4681" y="1877"/>
                </a:lnTo>
                <a:lnTo>
                  <a:pt x="6007" y="4753"/>
                </a:lnTo>
                <a:lnTo>
                  <a:pt x="5073" y="5696"/>
                </a:lnTo>
                <a:lnTo>
                  <a:pt x="2027" y="4604"/>
                </a:lnTo>
                <a:lnTo>
                  <a:pt x="1327" y="5771"/>
                </a:lnTo>
                <a:lnTo>
                  <a:pt x="3662" y="7798"/>
                </a:lnTo>
                <a:lnTo>
                  <a:pt x="3279" y="9357"/>
                </a:lnTo>
                <a:lnTo>
                  <a:pt x="75" y="9591"/>
                </a:lnTo>
                <a:lnTo>
                  <a:pt x="0" y="11309"/>
                </a:lnTo>
                <a:lnTo>
                  <a:pt x="3279" y="11776"/>
                </a:lnTo>
                <a:lnTo>
                  <a:pt x="3588" y="13251"/>
                </a:lnTo>
                <a:lnTo>
                  <a:pt x="1168" y="15437"/>
                </a:lnTo>
                <a:lnTo>
                  <a:pt x="2027" y="16763"/>
                </a:lnTo>
                <a:lnTo>
                  <a:pt x="4755" y="15511"/>
                </a:lnTo>
                <a:lnTo>
                  <a:pt x="5774" y="16529"/>
                </a:lnTo>
                <a:lnTo>
                  <a:pt x="4363" y="19097"/>
                </a:lnTo>
                <a:lnTo>
                  <a:pt x="5690" y="20190"/>
                </a:lnTo>
                <a:lnTo>
                  <a:pt x="8109" y="17855"/>
                </a:lnTo>
                <a:lnTo>
                  <a:pt x="9511" y="18322"/>
                </a:lnTo>
                <a:lnTo>
                  <a:pt x="9828" y="21516"/>
                </a:lnTo>
                <a:lnTo>
                  <a:pt x="11930" y="21600"/>
                </a:lnTo>
                <a:lnTo>
                  <a:pt x="12164" y="18247"/>
                </a:lnTo>
                <a:lnTo>
                  <a:pt x="13958" y="17781"/>
                </a:lnTo>
                <a:lnTo>
                  <a:pt x="16069" y="20115"/>
                </a:lnTo>
                <a:lnTo>
                  <a:pt x="17471" y="19256"/>
                </a:lnTo>
                <a:lnTo>
                  <a:pt x="16069" y="16454"/>
                </a:lnTo>
                <a:lnTo>
                  <a:pt x="17003" y="15278"/>
                </a:lnTo>
                <a:lnTo>
                  <a:pt x="19806" y="16604"/>
                </a:lnTo>
                <a:lnTo>
                  <a:pt x="20666" y="15128"/>
                </a:lnTo>
                <a:lnTo>
                  <a:pt x="18097" y="13251"/>
                </a:lnTo>
                <a:lnTo>
                  <a:pt x="18405" y="11617"/>
                </a:lnTo>
                <a:lnTo>
                  <a:pt x="21600" y="11309"/>
                </a:lnTo>
                <a:lnTo>
                  <a:pt x="21525" y="9665"/>
                </a:lnTo>
                <a:lnTo>
                  <a:pt x="18330" y="9198"/>
                </a:lnTo>
                <a:lnTo>
                  <a:pt x="18012" y="7956"/>
                </a:lnTo>
                <a:lnTo>
                  <a:pt x="20591" y="6163"/>
                </a:lnTo>
                <a:lnTo>
                  <a:pt x="19731" y="4679"/>
                </a:lnTo>
                <a:lnTo>
                  <a:pt x="16845" y="5846"/>
                </a:lnTo>
                <a:lnTo>
                  <a:pt x="15910" y="4912"/>
                </a:lnTo>
                <a:lnTo>
                  <a:pt x="17387" y="2185"/>
                </a:lnTo>
                <a:lnTo>
                  <a:pt x="15985" y="1326"/>
                </a:lnTo>
                <a:lnTo>
                  <a:pt x="13724" y="3586"/>
                </a:lnTo>
                <a:close/>
              </a:path>
            </a:pathLst>
          </a:custGeom>
          <a:gradFill>
            <a:gsLst>
              <a:gs pos="0">
                <a:srgbClr val="000054"/>
              </a:gs>
              <a:gs pos="100000">
                <a:srgbClr val="00007A"/>
              </a:gs>
            </a:gsLst>
            <a:lin ang="135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rgbClr val="EAEAEA"/>
                </a:solidFill>
              </a:defRPr>
            </a:pPr>
          </a:p>
        </p:txBody>
      </p:sp>
      <p:sp>
        <p:nvSpPr>
          <p:cNvPr id="6" name="Shape"/>
          <p:cNvSpPr/>
          <p:nvPr/>
        </p:nvSpPr>
        <p:spPr>
          <a:xfrm>
            <a:off x="3175" y="4797425"/>
            <a:ext cx="3417888" cy="2097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3724" y="5854"/>
                </a:moveTo>
                <a:lnTo>
                  <a:pt x="12009" y="5200"/>
                </a:lnTo>
                <a:lnTo>
                  <a:pt x="11768" y="0"/>
                </a:lnTo>
                <a:lnTo>
                  <a:pt x="9671" y="262"/>
                </a:lnTo>
                <a:lnTo>
                  <a:pt x="9511" y="5200"/>
                </a:lnTo>
                <a:lnTo>
                  <a:pt x="8106" y="5985"/>
                </a:lnTo>
                <a:lnTo>
                  <a:pt x="6080" y="1782"/>
                </a:lnTo>
                <a:lnTo>
                  <a:pt x="4685" y="3058"/>
                </a:lnTo>
                <a:lnTo>
                  <a:pt x="6009" y="7750"/>
                </a:lnTo>
                <a:lnTo>
                  <a:pt x="5076" y="9288"/>
                </a:lnTo>
                <a:lnTo>
                  <a:pt x="2027" y="7505"/>
                </a:lnTo>
                <a:lnTo>
                  <a:pt x="1324" y="9418"/>
                </a:lnTo>
                <a:lnTo>
                  <a:pt x="3662" y="12721"/>
                </a:lnTo>
                <a:lnTo>
                  <a:pt x="3281" y="15256"/>
                </a:lnTo>
                <a:lnTo>
                  <a:pt x="70" y="15632"/>
                </a:lnTo>
                <a:lnTo>
                  <a:pt x="0" y="18444"/>
                </a:lnTo>
                <a:lnTo>
                  <a:pt x="3281" y="19196"/>
                </a:lnTo>
                <a:lnTo>
                  <a:pt x="3592" y="21600"/>
                </a:lnTo>
                <a:lnTo>
                  <a:pt x="18099" y="21600"/>
                </a:lnTo>
                <a:lnTo>
                  <a:pt x="18410" y="18935"/>
                </a:lnTo>
                <a:lnTo>
                  <a:pt x="21600" y="18444"/>
                </a:lnTo>
                <a:lnTo>
                  <a:pt x="21530" y="15763"/>
                </a:lnTo>
                <a:lnTo>
                  <a:pt x="18329" y="14994"/>
                </a:lnTo>
                <a:lnTo>
                  <a:pt x="18008" y="12967"/>
                </a:lnTo>
                <a:lnTo>
                  <a:pt x="20587" y="10056"/>
                </a:lnTo>
                <a:lnTo>
                  <a:pt x="19734" y="7636"/>
                </a:lnTo>
                <a:lnTo>
                  <a:pt x="16845" y="9533"/>
                </a:lnTo>
                <a:lnTo>
                  <a:pt x="15912" y="8012"/>
                </a:lnTo>
                <a:lnTo>
                  <a:pt x="17386" y="3565"/>
                </a:lnTo>
                <a:lnTo>
                  <a:pt x="15982" y="2158"/>
                </a:lnTo>
                <a:lnTo>
                  <a:pt x="13724" y="5854"/>
                </a:lnTo>
                <a:close/>
              </a:path>
            </a:pathLst>
          </a:custGeom>
          <a:solidFill>
            <a:srgbClr val="00007A">
              <a:alpha val="50195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rgbClr val="EAEAEA"/>
                </a:solidFill>
              </a:defRPr>
            </a:pPr>
          </a:p>
        </p:txBody>
      </p:sp>
      <p:sp>
        <p:nvSpPr>
          <p:cNvPr id="7" name="Shape"/>
          <p:cNvSpPr/>
          <p:nvPr/>
        </p:nvSpPr>
        <p:spPr>
          <a:xfrm>
            <a:off x="4494212" y="4425950"/>
            <a:ext cx="2263776" cy="2263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3724" y="3586"/>
                </a:moveTo>
                <a:lnTo>
                  <a:pt x="12005" y="3194"/>
                </a:lnTo>
                <a:lnTo>
                  <a:pt x="11772" y="0"/>
                </a:lnTo>
                <a:lnTo>
                  <a:pt x="9670" y="159"/>
                </a:lnTo>
                <a:lnTo>
                  <a:pt x="9511" y="3194"/>
                </a:lnTo>
                <a:lnTo>
                  <a:pt x="8109" y="3670"/>
                </a:lnTo>
                <a:lnTo>
                  <a:pt x="6082" y="1093"/>
                </a:lnTo>
                <a:lnTo>
                  <a:pt x="4681" y="1877"/>
                </a:lnTo>
                <a:lnTo>
                  <a:pt x="6007" y="4753"/>
                </a:lnTo>
                <a:lnTo>
                  <a:pt x="5073" y="5696"/>
                </a:lnTo>
                <a:lnTo>
                  <a:pt x="2027" y="4604"/>
                </a:lnTo>
                <a:lnTo>
                  <a:pt x="1327" y="5771"/>
                </a:lnTo>
                <a:lnTo>
                  <a:pt x="3662" y="7798"/>
                </a:lnTo>
                <a:lnTo>
                  <a:pt x="3279" y="9357"/>
                </a:lnTo>
                <a:lnTo>
                  <a:pt x="75" y="9591"/>
                </a:lnTo>
                <a:lnTo>
                  <a:pt x="0" y="11309"/>
                </a:lnTo>
                <a:lnTo>
                  <a:pt x="3279" y="11776"/>
                </a:lnTo>
                <a:lnTo>
                  <a:pt x="3588" y="13251"/>
                </a:lnTo>
                <a:lnTo>
                  <a:pt x="1168" y="15437"/>
                </a:lnTo>
                <a:lnTo>
                  <a:pt x="2027" y="16763"/>
                </a:lnTo>
                <a:lnTo>
                  <a:pt x="4755" y="15511"/>
                </a:lnTo>
                <a:lnTo>
                  <a:pt x="5774" y="16529"/>
                </a:lnTo>
                <a:lnTo>
                  <a:pt x="4363" y="19097"/>
                </a:lnTo>
                <a:lnTo>
                  <a:pt x="5690" y="20190"/>
                </a:lnTo>
                <a:lnTo>
                  <a:pt x="8109" y="17855"/>
                </a:lnTo>
                <a:lnTo>
                  <a:pt x="9511" y="18322"/>
                </a:lnTo>
                <a:lnTo>
                  <a:pt x="9828" y="21516"/>
                </a:lnTo>
                <a:lnTo>
                  <a:pt x="11930" y="21600"/>
                </a:lnTo>
                <a:lnTo>
                  <a:pt x="12164" y="18247"/>
                </a:lnTo>
                <a:lnTo>
                  <a:pt x="13958" y="17781"/>
                </a:lnTo>
                <a:lnTo>
                  <a:pt x="16069" y="20115"/>
                </a:lnTo>
                <a:lnTo>
                  <a:pt x="17471" y="19256"/>
                </a:lnTo>
                <a:lnTo>
                  <a:pt x="16069" y="16454"/>
                </a:lnTo>
                <a:lnTo>
                  <a:pt x="17003" y="15278"/>
                </a:lnTo>
                <a:lnTo>
                  <a:pt x="19806" y="16604"/>
                </a:lnTo>
                <a:lnTo>
                  <a:pt x="20666" y="15128"/>
                </a:lnTo>
                <a:lnTo>
                  <a:pt x="18097" y="13251"/>
                </a:lnTo>
                <a:lnTo>
                  <a:pt x="18405" y="11617"/>
                </a:lnTo>
                <a:lnTo>
                  <a:pt x="21600" y="11309"/>
                </a:lnTo>
                <a:lnTo>
                  <a:pt x="21525" y="9665"/>
                </a:lnTo>
                <a:lnTo>
                  <a:pt x="18330" y="9198"/>
                </a:lnTo>
                <a:lnTo>
                  <a:pt x="18012" y="7956"/>
                </a:lnTo>
                <a:lnTo>
                  <a:pt x="20591" y="6163"/>
                </a:lnTo>
                <a:lnTo>
                  <a:pt x="19731" y="4679"/>
                </a:lnTo>
                <a:lnTo>
                  <a:pt x="16845" y="5846"/>
                </a:lnTo>
                <a:lnTo>
                  <a:pt x="15910" y="4912"/>
                </a:lnTo>
                <a:lnTo>
                  <a:pt x="17387" y="2185"/>
                </a:lnTo>
                <a:lnTo>
                  <a:pt x="15985" y="1326"/>
                </a:lnTo>
                <a:lnTo>
                  <a:pt x="13724" y="3586"/>
                </a:lnTo>
                <a:close/>
              </a:path>
            </a:pathLst>
          </a:custGeom>
          <a:gradFill>
            <a:gsLst>
              <a:gs pos="0">
                <a:srgbClr val="00007A"/>
              </a:gs>
              <a:gs pos="100000">
                <a:srgbClr val="000054"/>
              </a:gs>
            </a:gsLst>
            <a:lin ang="135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rgbClr val="EAEAEA"/>
                </a:solidFill>
              </a:defRPr>
            </a:pPr>
          </a:p>
        </p:txBody>
      </p:sp>
      <p:sp>
        <p:nvSpPr>
          <p:cNvPr id="8" name="Shape"/>
          <p:cNvSpPr/>
          <p:nvPr/>
        </p:nvSpPr>
        <p:spPr>
          <a:xfrm>
            <a:off x="5646737" y="487362"/>
            <a:ext cx="2928939" cy="29305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3724" y="3586"/>
                </a:moveTo>
                <a:lnTo>
                  <a:pt x="12005" y="3194"/>
                </a:lnTo>
                <a:lnTo>
                  <a:pt x="11772" y="0"/>
                </a:lnTo>
                <a:lnTo>
                  <a:pt x="9670" y="159"/>
                </a:lnTo>
                <a:lnTo>
                  <a:pt x="9511" y="3194"/>
                </a:lnTo>
                <a:lnTo>
                  <a:pt x="8109" y="3670"/>
                </a:lnTo>
                <a:lnTo>
                  <a:pt x="6082" y="1093"/>
                </a:lnTo>
                <a:lnTo>
                  <a:pt x="4681" y="1877"/>
                </a:lnTo>
                <a:lnTo>
                  <a:pt x="6007" y="4753"/>
                </a:lnTo>
                <a:lnTo>
                  <a:pt x="5073" y="5696"/>
                </a:lnTo>
                <a:lnTo>
                  <a:pt x="2027" y="4604"/>
                </a:lnTo>
                <a:lnTo>
                  <a:pt x="1327" y="5771"/>
                </a:lnTo>
                <a:lnTo>
                  <a:pt x="3662" y="7798"/>
                </a:lnTo>
                <a:lnTo>
                  <a:pt x="3279" y="9357"/>
                </a:lnTo>
                <a:lnTo>
                  <a:pt x="75" y="9591"/>
                </a:lnTo>
                <a:lnTo>
                  <a:pt x="0" y="11309"/>
                </a:lnTo>
                <a:lnTo>
                  <a:pt x="3279" y="11776"/>
                </a:lnTo>
                <a:lnTo>
                  <a:pt x="3588" y="13251"/>
                </a:lnTo>
                <a:lnTo>
                  <a:pt x="1168" y="15437"/>
                </a:lnTo>
                <a:lnTo>
                  <a:pt x="2027" y="16763"/>
                </a:lnTo>
                <a:lnTo>
                  <a:pt x="4755" y="15511"/>
                </a:lnTo>
                <a:lnTo>
                  <a:pt x="5774" y="16529"/>
                </a:lnTo>
                <a:lnTo>
                  <a:pt x="4363" y="19097"/>
                </a:lnTo>
                <a:lnTo>
                  <a:pt x="5690" y="20190"/>
                </a:lnTo>
                <a:lnTo>
                  <a:pt x="8109" y="17855"/>
                </a:lnTo>
                <a:lnTo>
                  <a:pt x="9511" y="18322"/>
                </a:lnTo>
                <a:lnTo>
                  <a:pt x="9828" y="21516"/>
                </a:lnTo>
                <a:lnTo>
                  <a:pt x="11930" y="21600"/>
                </a:lnTo>
                <a:lnTo>
                  <a:pt x="12164" y="18247"/>
                </a:lnTo>
                <a:lnTo>
                  <a:pt x="13958" y="17781"/>
                </a:lnTo>
                <a:lnTo>
                  <a:pt x="16069" y="20115"/>
                </a:lnTo>
                <a:lnTo>
                  <a:pt x="17471" y="19256"/>
                </a:lnTo>
                <a:lnTo>
                  <a:pt x="16069" y="16454"/>
                </a:lnTo>
                <a:lnTo>
                  <a:pt x="17003" y="15278"/>
                </a:lnTo>
                <a:lnTo>
                  <a:pt x="19806" y="16604"/>
                </a:lnTo>
                <a:lnTo>
                  <a:pt x="20666" y="15128"/>
                </a:lnTo>
                <a:lnTo>
                  <a:pt x="18097" y="13251"/>
                </a:lnTo>
                <a:lnTo>
                  <a:pt x="18405" y="11617"/>
                </a:lnTo>
                <a:lnTo>
                  <a:pt x="21600" y="11309"/>
                </a:lnTo>
                <a:lnTo>
                  <a:pt x="21525" y="9665"/>
                </a:lnTo>
                <a:lnTo>
                  <a:pt x="18330" y="9198"/>
                </a:lnTo>
                <a:lnTo>
                  <a:pt x="18012" y="7956"/>
                </a:lnTo>
                <a:lnTo>
                  <a:pt x="20591" y="6163"/>
                </a:lnTo>
                <a:lnTo>
                  <a:pt x="19731" y="4679"/>
                </a:lnTo>
                <a:lnTo>
                  <a:pt x="16845" y="5846"/>
                </a:lnTo>
                <a:lnTo>
                  <a:pt x="15910" y="4912"/>
                </a:lnTo>
                <a:lnTo>
                  <a:pt x="17387" y="2185"/>
                </a:lnTo>
                <a:lnTo>
                  <a:pt x="15985" y="1326"/>
                </a:lnTo>
                <a:lnTo>
                  <a:pt x="13724" y="3586"/>
                </a:lnTo>
                <a:close/>
              </a:path>
            </a:pathLst>
          </a:custGeom>
          <a:gradFill>
            <a:gsLst>
              <a:gs pos="0">
                <a:srgbClr val="000054"/>
              </a:gs>
              <a:gs pos="100000">
                <a:srgbClr val="00007A"/>
              </a:gs>
            </a:gsLst>
            <a:lin ang="135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rgbClr val="EAEAEA"/>
                </a:solidFill>
              </a:defRPr>
            </a:pPr>
          </a:p>
        </p:txBody>
      </p:sp>
      <p:sp>
        <p:nvSpPr>
          <p:cNvPr id="9" name="Shape"/>
          <p:cNvSpPr/>
          <p:nvPr/>
        </p:nvSpPr>
        <p:spPr>
          <a:xfrm>
            <a:off x="7146925" y="2555875"/>
            <a:ext cx="2008188" cy="39973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19261" y="154"/>
                </a:lnTo>
                <a:lnTo>
                  <a:pt x="18953" y="3191"/>
                </a:lnTo>
                <a:lnTo>
                  <a:pt x="16153" y="3671"/>
                </a:lnTo>
                <a:lnTo>
                  <a:pt x="12123" y="1089"/>
                </a:lnTo>
                <a:lnTo>
                  <a:pt x="9323" y="1879"/>
                </a:lnTo>
                <a:lnTo>
                  <a:pt x="11970" y="4761"/>
                </a:lnTo>
                <a:lnTo>
                  <a:pt x="10108" y="5705"/>
                </a:lnTo>
                <a:lnTo>
                  <a:pt x="4047" y="4607"/>
                </a:lnTo>
                <a:lnTo>
                  <a:pt x="2647" y="5782"/>
                </a:lnTo>
                <a:lnTo>
                  <a:pt x="7291" y="7815"/>
                </a:lnTo>
                <a:lnTo>
                  <a:pt x="6540" y="9376"/>
                </a:lnTo>
                <a:lnTo>
                  <a:pt x="154" y="9616"/>
                </a:lnTo>
                <a:lnTo>
                  <a:pt x="0" y="11340"/>
                </a:lnTo>
                <a:lnTo>
                  <a:pt x="6540" y="11804"/>
                </a:lnTo>
                <a:lnTo>
                  <a:pt x="7154" y="13288"/>
                </a:lnTo>
                <a:lnTo>
                  <a:pt x="2322" y="15475"/>
                </a:lnTo>
                <a:lnTo>
                  <a:pt x="4047" y="16805"/>
                </a:lnTo>
                <a:lnTo>
                  <a:pt x="9477" y="15552"/>
                </a:lnTo>
                <a:lnTo>
                  <a:pt x="11509" y="16573"/>
                </a:lnTo>
                <a:lnTo>
                  <a:pt x="8691" y="19147"/>
                </a:lnTo>
                <a:lnTo>
                  <a:pt x="11338" y="20245"/>
                </a:lnTo>
                <a:lnTo>
                  <a:pt x="16153" y="17903"/>
                </a:lnTo>
                <a:lnTo>
                  <a:pt x="18953" y="18375"/>
                </a:lnTo>
                <a:lnTo>
                  <a:pt x="19585" y="21574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rgbClr val="00007A"/>
              </a:gs>
            </a:gsLst>
            <a:lin ang="108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rgbClr val="EAEAEA"/>
                </a:solidFill>
              </a:defRPr>
            </a:pPr>
          </a:p>
        </p:txBody>
      </p:sp>
      <p:pic>
        <p:nvPicPr>
          <p:cNvPr id="10" name="Facbanna" descr="Facbanna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75" y="-3175"/>
            <a:ext cx="80327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Title Text"/>
          <p:cNvSpPr txBox="1"/>
          <p:nvPr>
            <p:ph type="title"/>
          </p:nvPr>
        </p:nvSpPr>
        <p:spPr>
          <a:xfrm>
            <a:off x="457200" y="0"/>
            <a:ext cx="8229600" cy="14176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xfrm>
            <a:off x="8537292" y="6492976"/>
            <a:ext cx="301909" cy="28882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 sz="1400">
                <a:solidFill>
                  <a:srgbClr val="EBD18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EBD189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EBD189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EBD189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EBD189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EBD189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EBD189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EBD189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EBD189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EBD189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FF00"/>
        </a:buClr>
        <a:buSzPct val="80000"/>
        <a:buFontTx/>
        <a:buChar char="●"/>
        <a:tabLst/>
        <a:defRPr b="0" baseline="0" cap="none" i="0" spc="0" strike="noStrike" sz="3200" u="none">
          <a:solidFill>
            <a:srgbClr val="EAEAEA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FF00"/>
        </a:buClr>
        <a:buSzPct val="70000"/>
        <a:buFontTx/>
        <a:buChar char="✹"/>
        <a:tabLst/>
        <a:defRPr b="0" baseline="0" cap="none" i="0" spc="0" strike="noStrike" sz="3200" u="none">
          <a:solidFill>
            <a:srgbClr val="EAEAEA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FF00"/>
        </a:buClr>
        <a:buSzPct val="60000"/>
        <a:buFontTx/>
        <a:buChar char="✹"/>
        <a:tabLst/>
        <a:defRPr b="0" baseline="0" cap="none" i="0" spc="0" strike="noStrike" sz="3200" u="none">
          <a:solidFill>
            <a:srgbClr val="EAEAEA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FF00"/>
        </a:buClr>
        <a:buSzPct val="60000"/>
        <a:buFontTx/>
        <a:buChar char="●"/>
        <a:tabLst/>
        <a:defRPr b="0" baseline="0" cap="none" i="0" spc="0" strike="noStrike" sz="3200" u="none">
          <a:solidFill>
            <a:srgbClr val="EAEAEA"/>
          </a:solidFill>
          <a:uFillTx/>
          <a:latin typeface="Arial"/>
          <a:ea typeface="Arial"/>
          <a:cs typeface="Arial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FF00"/>
        </a:buClr>
        <a:buSzPct val="55000"/>
        <a:buFontTx/>
        <a:buChar char="●"/>
        <a:tabLst/>
        <a:defRPr b="0" baseline="0" cap="none" i="0" spc="0" strike="noStrike" sz="3200" u="none">
          <a:solidFill>
            <a:srgbClr val="EAEAEA"/>
          </a:solidFill>
          <a:uFillTx/>
          <a:latin typeface="Arial"/>
          <a:ea typeface="Arial"/>
          <a:cs typeface="Arial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FF00"/>
        </a:buClr>
        <a:buSzPct val="55000"/>
        <a:buFont typeface="Wingdings"/>
        <a:buChar char=""/>
        <a:tabLst/>
        <a:defRPr b="0" baseline="0" cap="none" i="0" spc="0" strike="noStrike" sz="3200" u="none">
          <a:solidFill>
            <a:srgbClr val="EAEAEA"/>
          </a:solidFill>
          <a:uFillTx/>
          <a:latin typeface="Arial"/>
          <a:ea typeface="Arial"/>
          <a:cs typeface="Arial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FF00"/>
        </a:buClr>
        <a:buSzPct val="55000"/>
        <a:buFont typeface="Wingdings"/>
        <a:buChar char=""/>
        <a:tabLst/>
        <a:defRPr b="0" baseline="0" cap="none" i="0" spc="0" strike="noStrike" sz="3200" u="none">
          <a:solidFill>
            <a:srgbClr val="EAEAEA"/>
          </a:solidFill>
          <a:uFillTx/>
          <a:latin typeface="Arial"/>
          <a:ea typeface="Arial"/>
          <a:cs typeface="Arial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FF00"/>
        </a:buClr>
        <a:buSzPct val="55000"/>
        <a:buFont typeface="Wingdings"/>
        <a:buChar char=""/>
        <a:tabLst/>
        <a:defRPr b="0" baseline="0" cap="none" i="0" spc="0" strike="noStrike" sz="3200" u="none">
          <a:solidFill>
            <a:srgbClr val="EAEAEA"/>
          </a:solidFill>
          <a:uFillTx/>
          <a:latin typeface="Arial"/>
          <a:ea typeface="Arial"/>
          <a:cs typeface="Arial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FF00"/>
        </a:buClr>
        <a:buSzPct val="55000"/>
        <a:buFont typeface="Wingdings"/>
        <a:buChar char=""/>
        <a:tabLst/>
        <a:defRPr b="0" baseline="0" cap="none" i="0" spc="0" strike="noStrike" sz="3200" u="none">
          <a:solidFill>
            <a:srgbClr val="EAEAEA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e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e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jpeg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jpe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jpeg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jpeg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jpeg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6.jpeg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7.jpeg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8.jpeg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9.jpeg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0.jpeg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1.jpeg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2.jpeg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3.jpeg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4.jpeg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5.jpeg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6.jpeg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7.jpeg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8.jpeg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jpeg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0.jpeg"/><Relationship Id="rId3" Type="http://schemas.openxmlformats.org/officeDocument/2006/relationships/image" Target="../media/image31.jpeg"/><Relationship Id="rId4" Type="http://schemas.openxmlformats.org/officeDocument/2006/relationships/image" Target="../media/image32.jpeg"/><Relationship Id="rId5" Type="http://schemas.openxmlformats.org/officeDocument/2006/relationships/image" Target="../media/image33.jpeg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3.jpeg"/><Relationship Id="rId3" Type="http://schemas.openxmlformats.org/officeDocument/2006/relationships/image" Target="../media/image34.jpeg"/><Relationship Id="rId4" Type="http://schemas.openxmlformats.org/officeDocument/2006/relationships/image" Target="../media/image35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6.jpeg"/><Relationship Id="rId3" Type="http://schemas.openxmlformats.org/officeDocument/2006/relationships/image" Target="../media/image37.jpeg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8.jpeg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9.jpeg"/></Relationships>
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0.jpeg"/><Relationship Id="rId3" Type="http://schemas.openxmlformats.org/officeDocument/2006/relationships/image" Target="../media/image41.jpeg"/></Relationships>
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2.jpeg"/></Relationships>

</file>

<file path=ppt/slides/_rels/slide6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3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7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4.jpeg"/></Relationships>

</file>

<file path=ppt/slides/_rels/slide7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5.jpeg"/><Relationship Id="rId3" Type="http://schemas.openxmlformats.org/officeDocument/2006/relationships/image" Target="../media/image46.jpeg"/></Relationships>

</file>

<file path=ppt/slides/_rels/slide7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7.jpeg"/><Relationship Id="rId3" Type="http://schemas.openxmlformats.org/officeDocument/2006/relationships/image" Target="../media/image48.jpeg"/></Relationships>

</file>

<file path=ppt/slides/_rels/slide7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9.jpeg"/></Relationships>

</file>

<file path=ppt/slides/_rels/slide7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0.jpeg"/><Relationship Id="rId3" Type="http://schemas.openxmlformats.org/officeDocument/2006/relationships/image" Target="../media/image51.jpeg"/></Relationships>

</file>

<file path=ppt/slides/_rels/slide7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2.jpeg"/><Relationship Id="rId3" Type="http://schemas.openxmlformats.org/officeDocument/2006/relationships/image" Target="../media/image53.jpeg"/></Relationships>

</file>

<file path=ppt/slides/_rels/slide7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4.jpeg"/></Relationships>

</file>

<file path=ppt/slides/_rels/slide7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
</file>

<file path=ppt/slides/_rels/slide8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5.jpeg"/></Relationships>

</file>

<file path=ppt/slides/_rels/slide8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6.jpeg"/></Relationships>

</file>

<file path=ppt/slides/_rels/slide8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7.jpeg"/></Relationships>

</file>

<file path=ppt/slides/_rels/slide8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8.jpeg"/></Relationships>

</file>

<file path=ppt/slides/_rels/slide8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9.jpeg"/></Relationships>

</file>

<file path=ppt/slides/_rels/slide8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0.jpeg"/></Relationships>

</file>

<file path=ppt/slides/_rels/slide8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1.jpeg"/></Relationships>

</file>

<file path=ppt/slides/_rels/slide8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2.jpeg"/></Relationships>

</file>

<file path=ppt/slides/_rels/slide8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REPARATION  FOR  FULL VENEER  CROWN"/>
          <p:cNvSpPr txBox="1"/>
          <p:nvPr>
            <p:ph type="title" idx="4294967295"/>
          </p:nvPr>
        </p:nvSpPr>
        <p:spPr>
          <a:xfrm>
            <a:off x="1143000" y="2286000"/>
            <a:ext cx="77724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704087">
              <a:defRPr b="1" sz="3696"/>
            </a:lvl1pPr>
          </a:lstStyle>
          <a:p>
            <a:pPr/>
            <a:r>
              <a:t>PREPARATION  FOR  FULL VENEER  CROWN</a:t>
            </a:r>
          </a:p>
        </p:txBody>
      </p:sp>
      <p:sp>
        <p:nvSpPr>
          <p:cNvPr id="47" name="BY- DR RUCHA KASHYAP"/>
          <p:cNvSpPr txBox="1"/>
          <p:nvPr>
            <p:ph type="body" sz="quarter" idx="4294967295"/>
          </p:nvPr>
        </p:nvSpPr>
        <p:spPr>
          <a:xfrm>
            <a:off x="4191000" y="4724400"/>
            <a:ext cx="43434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spcBef>
                <a:spcPts val="400"/>
              </a:spcBef>
              <a:buSzTx/>
              <a:buFont typeface="Wingdings"/>
              <a:buNone/>
              <a:defRPr sz="2000"/>
            </a:lvl1pPr>
          </a:lstStyle>
          <a:p>
            <a:pPr/>
            <a:r>
              <a:t>BY- DR RUCHA KASHYAP</a:t>
            </a:r>
          </a:p>
        </p:txBody>
      </p:sp>
      <p:sp>
        <p:nvSpPr>
          <p:cNvPr id="48" name="RUNGTA COLLEGE OF DENTAL SCIENCES AND RESEARCH"/>
          <p:cNvSpPr txBox="1"/>
          <p:nvPr/>
        </p:nvSpPr>
        <p:spPr>
          <a:xfrm>
            <a:off x="1036319" y="228600"/>
            <a:ext cx="7757161" cy="11432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EAEAEA"/>
                </a:solidFill>
              </a:defRPr>
            </a:lvl1pPr>
          </a:lstStyle>
          <a:p>
            <a:pPr/>
            <a:r>
              <a:t>RUNGTA COLLEGE OF DENTAL SCIENCES AND RESEARCH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INDICATIONS"/>
          <p:cNvSpPr txBox="1"/>
          <p:nvPr>
            <p:ph type="title" idx="4294967295"/>
          </p:nvPr>
        </p:nvSpPr>
        <p:spPr>
          <a:xfrm>
            <a:off x="1066800" y="304800"/>
            <a:ext cx="7772400" cy="9144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INDICATIONS</a:t>
            </a:r>
          </a:p>
        </p:txBody>
      </p:sp>
      <p:sp>
        <p:nvSpPr>
          <p:cNvPr id="80" name="1)TEETH EXTREMELY DESTROYED BY CARIES,TRAUMA OR DECALCIFICATION…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buChar char="✹"/>
              <a:defRPr sz="2400"/>
            </a:pPr>
            <a:r>
              <a:t>1)TEETH EXTREMELY DESTROYED BY CARIES,TRAUMA OR DECALCIFICATION</a:t>
            </a:r>
          </a:p>
          <a:p>
            <a:pPr>
              <a:lnSpc>
                <a:spcPct val="90000"/>
              </a:lnSpc>
              <a:spcBef>
                <a:spcPts val="500"/>
              </a:spcBef>
              <a:buChar char="✹"/>
              <a:defRPr sz="2400"/>
            </a:pPr>
            <a:r>
              <a:t>2)IT IS USED WHEN MAXIMUM RETENTION AND RESISTANCE IS NEEDED</a:t>
            </a:r>
          </a:p>
          <a:p>
            <a:pPr>
              <a:lnSpc>
                <a:spcPct val="90000"/>
              </a:lnSpc>
              <a:spcBef>
                <a:spcPts val="500"/>
              </a:spcBef>
              <a:buChar char="✹"/>
              <a:defRPr sz="2400"/>
            </a:pPr>
            <a:r>
              <a:t>3)WHEN AXIAL CONTOUR CANNOT BE CORRECTED BY CONSERVATIVE TREATMENT</a:t>
            </a:r>
          </a:p>
          <a:p>
            <a:pPr>
              <a:lnSpc>
                <a:spcPct val="90000"/>
              </a:lnSpc>
              <a:spcBef>
                <a:spcPts val="500"/>
              </a:spcBef>
              <a:buChar char="✹"/>
              <a:defRPr sz="2400"/>
            </a:pPr>
            <a:r>
              <a:t>4)USED TO SUPPORT REMOVABLE PARTIAL DENTURE BY ALLOWING PREPARATION OF GUIDEPLANES,RESTS AND SURVEYLINES</a:t>
            </a:r>
          </a:p>
          <a:p>
            <a:pPr>
              <a:lnSpc>
                <a:spcPct val="90000"/>
              </a:lnSpc>
              <a:spcBef>
                <a:spcPts val="500"/>
              </a:spcBef>
              <a:buChar char="✹"/>
              <a:defRPr sz="2400"/>
            </a:pPr>
            <a:r>
              <a:t>5)USED TO COMPENSATE A WEAK ENDODONTICALLY TREATED TEETH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Double-click to edit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  <p:sp>
        <p:nvSpPr>
          <p:cNvPr id="83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84" name="c5" descr="c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6800" y="914400"/>
            <a:ext cx="7772400" cy="5486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OMPLETE CAST CROWNS USED TO RESTORE MOLAR TEETH(note it is not used in canine or premolars for esthetic reasons)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defTabSz="685800">
              <a:defRPr sz="3000"/>
            </a:pPr>
            <a:r>
              <a:t> </a:t>
            </a:r>
            <a:r>
              <a:rPr sz="2100"/>
              <a:t>COMPLETE CAST CROWNS USED TO RESTORE MOLAR TEETH(note it is not used in canine or premolars for esthetic reasons)</a:t>
            </a:r>
          </a:p>
        </p:txBody>
      </p:sp>
      <p:sp>
        <p:nvSpPr>
          <p:cNvPr id="87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88" name="y45" descr="y4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57400" y="1371600"/>
            <a:ext cx="6400800" cy="5486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OMPLETE CROWNS USED AS RETAINERS TO ACCOMMODATE A MANDIBULAR REMOVABLE PARTIAL DENTURE"/>
          <p:cNvSpPr txBox="1"/>
          <p:nvPr>
            <p:ph type="title" idx="4294967295"/>
          </p:nvPr>
        </p:nvSpPr>
        <p:spPr>
          <a:xfrm>
            <a:off x="1066800" y="0"/>
            <a:ext cx="7772400" cy="14478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2800"/>
            </a:lvl1pPr>
          </a:lstStyle>
          <a:p>
            <a:pPr/>
            <a:r>
              <a:t>COMPLETE CROWNS USED AS RETAINERS TO ACCOMMODATE A MANDIBULAR REMOVABLE PARTIAL DENTURE</a:t>
            </a:r>
          </a:p>
        </p:txBody>
      </p:sp>
      <p:sp>
        <p:nvSpPr>
          <p:cNvPr id="91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92" name="y46" descr="y4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33600" y="1524000"/>
            <a:ext cx="5410200" cy="5334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ONTRAINDICATIONS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CONTRAINDICATIONS</a:t>
            </a:r>
          </a:p>
        </p:txBody>
      </p:sp>
      <p:sp>
        <p:nvSpPr>
          <p:cNvPr id="95" name="1)TO PRESERVE AXIAL WALLS WHEN BUCCAL AND LINGUAL WALLS ARE PRESENT(USE PARTIAL COVERAGE RESTORATION)…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1)TO PRESERVE AXIAL WALLS WHEN BUCCAL AND LINGUAL WALLS ARE PRESENT(USE PARTIAL COVERAGE RESTORATION)</a:t>
            </a:r>
          </a:p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2)IF LESS THAN MAXIMUM RETENTION AND RESISTANCE IS NEEDED(short span fpd)</a:t>
            </a:r>
          </a:p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3)IF CORRECT BUCCAL CONTOUR CAN BE OBTAINED BY ENAMELOPLASTY</a:t>
            </a:r>
          </a:p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4)WHERE HIGH ESTHETICS IS NEEDED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ADVANTAGE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ADVANTAGE</a:t>
            </a:r>
          </a:p>
        </p:txBody>
      </p:sp>
      <p:sp>
        <p:nvSpPr>
          <p:cNvPr id="98" name="1)MORE RETENTION AS IT INVOLVES ALL THE AXIAL WALLS…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336042" indent="-336042" defTabSz="896111">
              <a:lnSpc>
                <a:spcPct val="80000"/>
              </a:lnSpc>
              <a:spcBef>
                <a:spcPts val="500"/>
              </a:spcBef>
              <a:buChar char="✹"/>
              <a:defRPr sz="2352"/>
            </a:pPr>
            <a:r>
              <a:t>1)MORE RETENTION AS IT INVOLVES ALL THE AXIAL WALLS</a:t>
            </a:r>
          </a:p>
          <a:p>
            <a:pPr marL="336042" indent="-336042" defTabSz="896111">
              <a:lnSpc>
                <a:spcPct val="80000"/>
              </a:lnSpc>
              <a:spcBef>
                <a:spcPts val="500"/>
              </a:spcBef>
              <a:buChar char="✹"/>
              <a:defRPr sz="2352"/>
            </a:pPr>
            <a:r>
              <a:t>2)MORE RESISTANCE AS ALL THE WALLS ARE PREPARED WITH SUFFICIENT TAPER TO RESIST TORQUE</a:t>
            </a:r>
          </a:p>
          <a:p>
            <a:pPr marL="336042" indent="-336042" defTabSz="896111">
              <a:lnSpc>
                <a:spcPct val="80000"/>
              </a:lnSpc>
              <a:spcBef>
                <a:spcPts val="500"/>
              </a:spcBef>
              <a:buChar char="✹"/>
              <a:defRPr sz="2352"/>
            </a:pPr>
            <a:r>
              <a:t>3)STRENGTH IS SUPERIOR AS IT ENCIRCLES COMPLETE CROWN(cylindrical configeration)</a:t>
            </a:r>
          </a:p>
          <a:p>
            <a:pPr marL="336042" indent="-336042" defTabSz="896111">
              <a:lnSpc>
                <a:spcPct val="80000"/>
              </a:lnSpc>
              <a:spcBef>
                <a:spcPts val="500"/>
              </a:spcBef>
              <a:buChar char="✹"/>
              <a:defRPr sz="2352"/>
            </a:pPr>
            <a:r>
              <a:t>4)MAL ALIGNED TEETH ENABLES RECOUNTOURING</a:t>
            </a:r>
          </a:p>
          <a:p>
            <a:pPr marL="336042" indent="-336042" defTabSz="896111">
              <a:lnSpc>
                <a:spcPct val="80000"/>
              </a:lnSpc>
              <a:spcBef>
                <a:spcPts val="500"/>
              </a:spcBef>
              <a:buChar char="✹"/>
              <a:defRPr sz="2352"/>
            </a:pPr>
            <a:r>
              <a:t>5)RECOUNTOURING OF BUCCAL AND LINGUAL WALLS GIVE ACCESS TO FURCATION AREA</a:t>
            </a:r>
          </a:p>
          <a:p>
            <a:pPr marL="336042" indent="-336042" defTabSz="896111">
              <a:lnSpc>
                <a:spcPct val="80000"/>
              </a:lnSpc>
              <a:spcBef>
                <a:spcPts val="500"/>
              </a:spcBef>
              <a:buChar char="✹"/>
              <a:defRPr sz="2352"/>
            </a:pPr>
            <a:r>
              <a:t>6)MODIFICATIONS IN CAST CROWNS ALLOWS RETENTION OF RPD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DISADVANTAGE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DISADVANTAGE</a:t>
            </a:r>
          </a:p>
        </p:txBody>
      </p:sp>
      <p:sp>
        <p:nvSpPr>
          <p:cNvPr id="101" name="1)PREPARATION INVOLVES LOSS OF LARGE AMOUNT OF TOOTH STRUCTURE…"/>
          <p:cNvSpPr txBox="1"/>
          <p:nvPr>
            <p:ph type="body" idx="4294967295"/>
          </p:nvPr>
        </p:nvSpPr>
        <p:spPr>
          <a:xfrm>
            <a:off x="1066800" y="1524000"/>
            <a:ext cx="7696200" cy="5334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spcBef>
                <a:spcPts val="600"/>
              </a:spcBef>
              <a:buSzTx/>
              <a:buFont typeface="Wingdings"/>
              <a:buNone/>
              <a:defRPr sz="2800"/>
            </a:pPr>
            <a:r>
              <a:t>1)PREPARATION INVOLVES LOSS OF LARGE AMOUNT OF TOOTH STRUCTURE</a:t>
            </a:r>
          </a:p>
          <a:p>
            <a:pPr marL="0" indent="0">
              <a:spcBef>
                <a:spcPts val="600"/>
              </a:spcBef>
              <a:buSzTx/>
              <a:buFont typeface="Wingdings"/>
              <a:buNone/>
              <a:defRPr sz="2800"/>
            </a:pPr>
            <a:r>
              <a:t>2)APPROXIMATION TO GINGIVAE CAUSES INFLAMMATION OF GINGIVAE AND ILL FITTING CAST CROWN</a:t>
            </a:r>
          </a:p>
          <a:p>
            <a:pPr marL="0" indent="0">
              <a:spcBef>
                <a:spcPts val="600"/>
              </a:spcBef>
              <a:buSzTx/>
              <a:buFont typeface="Wingdings"/>
              <a:buNone/>
              <a:defRPr sz="2800"/>
            </a:pPr>
            <a:r>
              <a:t>3)CONDUCTIVITY OF THE CAST METAL INTERFERES WITH ELECTRIC PULP TESTING</a:t>
            </a:r>
          </a:p>
          <a:p>
            <a:pPr marL="0" indent="0">
              <a:spcBef>
                <a:spcPts val="600"/>
              </a:spcBef>
              <a:buSzTx/>
              <a:buFont typeface="Wingdings"/>
              <a:buNone/>
              <a:defRPr sz="2800"/>
            </a:pPr>
            <a:r>
              <a:t>4)PATIENTS MAY NOT LIKE TO DISPLAY METAL IN NORMAL SMILE LINE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RITERIA"/>
          <p:cNvSpPr txBox="1"/>
          <p:nvPr>
            <p:ph type="title" idx="4294967295"/>
          </p:nvPr>
        </p:nvSpPr>
        <p:spPr>
          <a:xfrm>
            <a:off x="1371600" y="685800"/>
            <a:ext cx="7772400" cy="762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CRITERIA</a:t>
            </a:r>
          </a:p>
        </p:txBody>
      </p:sp>
      <p:sp>
        <p:nvSpPr>
          <p:cNvPr id="104" name="1)OCCLUSAL REDUCTION TO ALLOW ADEQUATE SPACE FOR CAST CROWN RESTORATION…"/>
          <p:cNvSpPr txBox="1"/>
          <p:nvPr>
            <p:ph type="body" idx="4294967295"/>
          </p:nvPr>
        </p:nvSpPr>
        <p:spPr>
          <a:xfrm>
            <a:off x="1219200" y="1447800"/>
            <a:ext cx="7315200" cy="50292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buSzTx/>
              <a:buFont typeface="Wingdings"/>
              <a:buNone/>
            </a:pPr>
            <a:r>
              <a:t>1)OCCLUSAL REDUCTION TO ALLOW ADEQUATE SPACE FOR CAST CROWN RESTORATION</a:t>
            </a:r>
          </a:p>
          <a:p>
            <a:pPr marL="0" indent="0">
              <a:buSzTx/>
              <a:buFont typeface="Wingdings"/>
              <a:buNone/>
            </a:pPr>
            <a:r>
              <a:t>2)AXIAL REDUCTION PARALLEL TO LONG AXIS OF TEETH WITH 6 DEGREE TAPER OF AXIAL WALLS</a:t>
            </a:r>
          </a:p>
          <a:p>
            <a:pPr marL="0" indent="0">
              <a:buSzTx/>
              <a:buFont typeface="Wingdings"/>
              <a:buNone/>
            </a:pPr>
            <a:r>
              <a:t>3)SUPRAGINGIVAL SMOOTH  CONTINOUS CHAMFER OF  .5mm THICKNESS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PECIAL CONSIDERATIONS"/>
          <p:cNvSpPr txBox="1"/>
          <p:nvPr>
            <p:ph type="title" idx="4294967295"/>
          </p:nvPr>
        </p:nvSpPr>
        <p:spPr>
          <a:xfrm>
            <a:off x="1143000" y="2286000"/>
            <a:ext cx="77724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SPECIAL CONSIDERATIONS</a:t>
            </a:r>
          </a:p>
        </p:txBody>
      </p:sp>
      <p:sp>
        <p:nvSpPr>
          <p:cNvPr id="107" name="1)FUNCTIONAL (centric)CUSP BEVEL…"/>
          <p:cNvSpPr txBox="1"/>
          <p:nvPr>
            <p:ph type="body" sz="quarter" idx="4294967295"/>
          </p:nvPr>
        </p:nvSpPr>
        <p:spPr>
          <a:xfrm>
            <a:off x="2133600" y="4114800"/>
            <a:ext cx="6400800" cy="1752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lnSpc>
                <a:spcPct val="80000"/>
              </a:lnSpc>
              <a:spcBef>
                <a:spcPts val="600"/>
              </a:spcBef>
              <a:buSzTx/>
              <a:buFont typeface="Wingdings"/>
              <a:buNone/>
              <a:defRPr sz="2800"/>
            </a:pPr>
            <a:r>
              <a:t>1)FUNCTIONAL (centric)CUSP BEVEL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SzTx/>
              <a:buFont typeface="Wingdings"/>
              <a:buNone/>
              <a:defRPr sz="2800"/>
            </a:pPr>
            <a:r>
              <a:t>2)NONFUNCTIONAL (noncentric cusp )BEVEL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SzTx/>
              <a:buFont typeface="Wingdings"/>
              <a:buNone/>
              <a:defRPr sz="2800"/>
            </a:pPr>
            <a:r>
              <a:t>3)CHAMFER WIDTH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FUNCTIONAL AND NON FUNCTIONAL CUSP BEVEL(CENTRIC CUSP)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3200"/>
            </a:lvl1pPr>
          </a:lstStyle>
          <a:p>
            <a:pPr/>
            <a:r>
              <a:t>FUNCTIONAL AND NON FUNCTIONAL CUSP BEVEL(CENTRIC CUSP)</a:t>
            </a:r>
          </a:p>
        </p:txBody>
      </p:sp>
      <p:sp>
        <p:nvSpPr>
          <p:cNvPr id="110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111" name="y47" descr="y4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00200" y="1524000"/>
            <a:ext cx="5362575" cy="5334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ONENTS"/>
          <p:cNvSpPr txBox="1"/>
          <p:nvPr>
            <p:ph type="title" idx="4294967295"/>
          </p:nvPr>
        </p:nvSpPr>
        <p:spPr>
          <a:xfrm>
            <a:off x="685800" y="152400"/>
            <a:ext cx="7764463" cy="9144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CONENTS</a:t>
            </a:r>
          </a:p>
        </p:txBody>
      </p:sp>
      <p:sp>
        <p:nvSpPr>
          <p:cNvPr id="51" name="INTRODUCTION…"/>
          <p:cNvSpPr txBox="1"/>
          <p:nvPr>
            <p:ph type="body" idx="4294967295"/>
          </p:nvPr>
        </p:nvSpPr>
        <p:spPr>
          <a:xfrm>
            <a:off x="457200" y="1246187"/>
            <a:ext cx="8286750" cy="53721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500"/>
              </a:spcBef>
              <a:buChar char="✹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INTRODUCTION</a:t>
            </a:r>
          </a:p>
          <a:p>
            <a:pPr>
              <a:spcBef>
                <a:spcPts val="500"/>
              </a:spcBef>
              <a:buChar char="✹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CLASSIFICATION</a:t>
            </a:r>
          </a:p>
          <a:p>
            <a:pPr>
              <a:spcBef>
                <a:spcPts val="500"/>
              </a:spcBef>
              <a:buChar char="✹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ADVANTAGE/ DIS ADVANTAGE</a:t>
            </a:r>
          </a:p>
          <a:p>
            <a:pPr>
              <a:spcBef>
                <a:spcPts val="500"/>
              </a:spcBef>
              <a:buChar char="✹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INDIACATION/ CONTRAINDICATION</a:t>
            </a:r>
          </a:p>
          <a:p>
            <a:pPr>
              <a:spcBef>
                <a:spcPts val="500"/>
              </a:spcBef>
              <a:buChar char="✹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SELECTION OF ABUTMENT TEETH</a:t>
            </a:r>
          </a:p>
          <a:p>
            <a:pPr>
              <a:spcBef>
                <a:spcPts val="500"/>
              </a:spcBef>
              <a:buChar char="✹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TYPES OF ATTCHMENTS</a:t>
            </a:r>
          </a:p>
          <a:p>
            <a:pPr>
              <a:spcBef>
                <a:spcPts val="500"/>
              </a:spcBef>
              <a:buChar char="✹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SUMMARY</a:t>
            </a:r>
          </a:p>
          <a:p>
            <a:pPr>
              <a:spcBef>
                <a:spcPts val="500"/>
              </a:spcBef>
              <a:buChar char="✹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TAKE HOME MESSAGE</a:t>
            </a:r>
          </a:p>
          <a:p>
            <a:pPr>
              <a:spcBef>
                <a:spcPts val="500"/>
              </a:spcBef>
              <a:buChar char="✹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REFERENCES</a:t>
            </a:r>
          </a:p>
        </p:txBody>
      </p:sp>
      <p:sp>
        <p:nvSpPr>
          <p:cNvPr id="52" name="Slide Number"/>
          <p:cNvSpPr txBox="1"/>
          <p:nvPr>
            <p:ph type="sldNum" sz="quarter" idx="4294967295"/>
          </p:nvPr>
        </p:nvSpPr>
        <p:spPr>
          <a:xfrm>
            <a:off x="8636176" y="6492976"/>
            <a:ext cx="203025" cy="28882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TEPS IN CROWN PREPARATION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59536">
              <a:defRPr sz="3759"/>
            </a:lvl1pPr>
          </a:lstStyle>
          <a:p>
            <a:pPr/>
            <a:r>
              <a:t>STEPS IN CROWN PREPARATION</a:t>
            </a:r>
          </a:p>
        </p:txBody>
      </p:sp>
      <p:sp>
        <p:nvSpPr>
          <p:cNvPr id="114" name="1)OCCLUSAL GUIDING GROOVES…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  <a:r>
              <a:t>1)OCCLUSAL GUIDING GROOVES</a:t>
            </a:r>
          </a:p>
          <a:p>
            <a:pPr>
              <a:buChar char="✹"/>
            </a:pPr>
            <a:r>
              <a:t>2)OCCLUSAL REDUCTION</a:t>
            </a:r>
          </a:p>
          <a:p>
            <a:pPr>
              <a:buChar char="✹"/>
            </a:pPr>
            <a:r>
              <a:t>3)AXIAL ALIGNMENT GROOVES(buccal and lingual)</a:t>
            </a:r>
          </a:p>
          <a:p>
            <a:pPr>
              <a:buChar char="✹"/>
            </a:pPr>
            <a:r>
              <a:t>4)AXIAL REDUCTION</a:t>
            </a:r>
          </a:p>
          <a:p>
            <a:pPr>
              <a:buChar char="✹"/>
            </a:pPr>
            <a:r>
              <a:t>5)PROXIMAL REDUCTION</a:t>
            </a:r>
          </a:p>
          <a:p>
            <a:pPr>
              <a:buChar char="✹"/>
            </a:pPr>
            <a:r>
              <a:t>5)FINISHING AND EVALUATION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ARMAMENTARIUM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ARMAMENTARIUM</a:t>
            </a:r>
          </a:p>
        </p:txBody>
      </p:sp>
      <p:sp>
        <p:nvSpPr>
          <p:cNvPr id="117" name="ROUND ENDED TAPERED DIAMOND BUR(occlusal and axial guiding grooves,axial reduction,chamfer preparation)…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312039" indent="-312039" defTabSz="832104">
              <a:lnSpc>
                <a:spcPct val="90000"/>
              </a:lnSpc>
              <a:spcBef>
                <a:spcPts val="600"/>
              </a:spcBef>
              <a:buChar char="✹"/>
              <a:defRPr sz="2912"/>
            </a:pPr>
            <a:r>
              <a:t>ROUND ENDED TAPERED DIAMOND BUR(occlusal and axial guiding grooves,axial reduction,chamfer preparation)</a:t>
            </a:r>
          </a:p>
          <a:p>
            <a:pPr marL="312039" indent="-312039" defTabSz="832104">
              <a:lnSpc>
                <a:spcPct val="90000"/>
              </a:lnSpc>
              <a:spcBef>
                <a:spcPts val="600"/>
              </a:spcBef>
              <a:buChar char="✹"/>
              <a:defRPr sz="2912"/>
            </a:pPr>
            <a:r>
              <a:t>FLAT ENDED TAPERED BUR(axial reduction,shoulder)</a:t>
            </a:r>
          </a:p>
          <a:p>
            <a:pPr marL="312039" indent="-312039" defTabSz="832104">
              <a:lnSpc>
                <a:spcPct val="90000"/>
              </a:lnSpc>
              <a:spcBef>
                <a:spcPts val="600"/>
              </a:spcBef>
              <a:buChar char="✹"/>
              <a:defRPr sz="2912"/>
            </a:pPr>
            <a:r>
              <a:t>TORPEDO DIAMOND(axial reduction,chamfer finish line)</a:t>
            </a:r>
          </a:p>
          <a:p>
            <a:pPr marL="312039" indent="-312039" defTabSz="832104">
              <a:lnSpc>
                <a:spcPct val="90000"/>
              </a:lnSpc>
              <a:spcBef>
                <a:spcPts val="600"/>
              </a:spcBef>
              <a:buChar char="✹"/>
              <a:defRPr sz="2912"/>
            </a:pPr>
            <a:r>
              <a:t>NEEDLE DIAMOND BUR(for breaking proximal contact)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OTATORY INSTRUMENTS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ROTATORY INSTRUMENTS</a:t>
            </a:r>
          </a:p>
        </p:txBody>
      </p:sp>
      <p:sp>
        <p:nvSpPr>
          <p:cNvPr id="120" name="1)CONVENTIONAL AND ULTRASPEED HANDPIECE(conventional for finishing,minor modifications and groove refinement,ultraspeed for tooth reduction)…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1)CONVENTIONAL AND ULTRASPEED HANDPIECE(conventional for finishing,minor modifications and groove refinement,ultraspeed for tooth reduction)</a:t>
            </a:r>
          </a:p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2)NO 2  ROUND BUR 2 mm DIAMETER FOR OCCLUSAL GROOVES</a:t>
            </a:r>
          </a:p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3)DIAMOND POINTS(NO 870-012,857-04 FOR AXIAL AND OCCLUSAL SURFACE REDUCTION)</a:t>
            </a:r>
          </a:p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NO 30006-060 THIN TAPERED FOR BREAKING INTERPROXIMAL CONTACT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BURS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BURS</a:t>
            </a:r>
          </a:p>
        </p:txBody>
      </p:sp>
      <p:sp>
        <p:nvSpPr>
          <p:cNvPr id="123" name="1)NO 700-GROOVE REFINEMENT…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  <a:r>
              <a:t>1)NO 700-GROOVE REFINEMENT</a:t>
            </a:r>
          </a:p>
          <a:p>
            <a:pPr>
              <a:buChar char="✹"/>
            </a:pPr>
            <a:r>
              <a:t>2)NO 375-GROOVE REFINEMENT</a:t>
            </a:r>
          </a:p>
          <a:p>
            <a:pPr>
              <a:buChar char="✹"/>
            </a:pPr>
            <a:r>
              <a:t>NO 171L TORPEDO BUR FOR MARGIN REFINEMENT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UIDING GROOVES FOR OCCLUSAL REDUCTION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41247">
              <a:defRPr sz="3680"/>
            </a:lvl1pPr>
          </a:lstStyle>
          <a:p>
            <a:pPr/>
            <a:r>
              <a:t>GUIDING GROOVES FOR OCCLUSAL REDUCTION</a:t>
            </a:r>
          </a:p>
        </p:txBody>
      </p:sp>
      <p:sp>
        <p:nvSpPr>
          <p:cNvPr id="126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127" name="y49" descr="y4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4400" y="1676400"/>
            <a:ext cx="8001000" cy="5181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OCCLUSAL REDUCTION(occlusal reduction done maintaining the mesial or distal half as reference)"/>
          <p:cNvSpPr txBox="1"/>
          <p:nvPr>
            <p:ph type="title" idx="4294967295"/>
          </p:nvPr>
        </p:nvSpPr>
        <p:spPr>
          <a:xfrm>
            <a:off x="1066800" y="990600"/>
            <a:ext cx="7772400" cy="12192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768095">
              <a:defRPr sz="2688"/>
            </a:lvl1pPr>
          </a:lstStyle>
          <a:p>
            <a:pPr/>
            <a:r>
              <a:t>OCCLUSAL REDUCTION(occlusal reduction done maintaining the mesial or distal half as reference)</a:t>
            </a:r>
          </a:p>
        </p:txBody>
      </p:sp>
      <p:sp>
        <p:nvSpPr>
          <p:cNvPr id="130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131" name="y50" descr="y5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0600" y="2133600"/>
            <a:ext cx="7086600" cy="4724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ANGULATION OF BUR WHILE GIVING FUNCTIONAL CUSP BEVEL"/>
          <p:cNvSpPr txBox="1"/>
          <p:nvPr>
            <p:ph type="title" idx="4294967295"/>
          </p:nvPr>
        </p:nvSpPr>
        <p:spPr>
          <a:xfrm>
            <a:off x="1295400" y="0"/>
            <a:ext cx="7543800" cy="12192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3200"/>
            </a:lvl1pPr>
          </a:lstStyle>
          <a:p>
            <a:pPr/>
            <a:r>
              <a:t>ANGULATION OF BUR WHILE GIVING FUNCTIONAL CUSP BEVEL</a:t>
            </a:r>
          </a:p>
        </p:txBody>
      </p:sp>
      <p:sp>
        <p:nvSpPr>
          <p:cNvPr id="134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135" name="y52" descr="y5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33600" y="1219200"/>
            <a:ext cx="5105400" cy="5638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EVALUATION OF ADEQUACY OF OCCLUSAL CLEARANCE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41247">
              <a:defRPr sz="3680"/>
            </a:lvl1pPr>
          </a:lstStyle>
          <a:p>
            <a:pPr/>
            <a:r>
              <a:t>EVALUATION OF ADEQUACY OF OCCLUSAL CLEARANCE</a:t>
            </a:r>
          </a:p>
        </p:txBody>
      </p:sp>
      <p:sp>
        <p:nvSpPr>
          <p:cNvPr id="138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139" name="y53" descr="y5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62200" y="1371600"/>
            <a:ext cx="5029200" cy="5486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ALINGMENT GROOVES FOR  BUCCAL  REDUCTION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41247">
              <a:defRPr sz="3680"/>
            </a:lvl1pPr>
          </a:lstStyle>
          <a:p>
            <a:pPr/>
            <a:r>
              <a:t>ALINGMENT GROOVES FOR  BUCCAL  REDUCTION</a:t>
            </a:r>
          </a:p>
        </p:txBody>
      </p:sp>
      <p:sp>
        <p:nvSpPr>
          <p:cNvPr id="142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143" name="y55" descr="y5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09800" y="1447800"/>
            <a:ext cx="4953000" cy="5029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AFTER ALL SIX GROOVES ARE PLACED(see they are more deep occlusally than cervically)"/>
          <p:cNvSpPr txBox="1"/>
          <p:nvPr>
            <p:ph type="title" idx="4294967295"/>
          </p:nvPr>
        </p:nvSpPr>
        <p:spPr>
          <a:xfrm>
            <a:off x="1066800" y="304800"/>
            <a:ext cx="7772400" cy="16002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04672">
              <a:defRPr sz="3520"/>
            </a:lvl1pPr>
          </a:lstStyle>
          <a:p>
            <a:pPr/>
            <a:r>
              <a:t>AFTER ALL SIX GROOVES ARE PLACED(see they are more deep occlusally than cervically)</a:t>
            </a:r>
          </a:p>
        </p:txBody>
      </p:sp>
      <p:sp>
        <p:nvSpPr>
          <p:cNvPr id="146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147" name="y56" descr="y5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19200" y="1981200"/>
            <a:ext cx="7010400" cy="4876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PECIFIC LEARNING OBJECTIVES"/>
          <p:cNvSpPr txBox="1"/>
          <p:nvPr>
            <p:ph type="title" idx="4294967295"/>
          </p:nvPr>
        </p:nvSpPr>
        <p:spPr>
          <a:xfrm>
            <a:off x="685800" y="50800"/>
            <a:ext cx="7764463" cy="4826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13816">
              <a:defRPr sz="2848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SPECIFIC LEARNING OBJECTIVES</a:t>
            </a:r>
          </a:p>
        </p:txBody>
      </p:sp>
      <p:sp>
        <p:nvSpPr>
          <p:cNvPr id="55" name="Slide Number"/>
          <p:cNvSpPr txBox="1"/>
          <p:nvPr>
            <p:ph type="sldNum" sz="quarter" idx="4294967295"/>
          </p:nvPr>
        </p:nvSpPr>
        <p:spPr>
          <a:xfrm>
            <a:off x="8636176" y="6492976"/>
            <a:ext cx="203025" cy="28882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aphicFrame>
        <p:nvGraphicFramePr>
          <p:cNvPr id="56" name="Table"/>
          <p:cNvGraphicFramePr/>
          <p:nvPr/>
        </p:nvGraphicFramePr>
        <p:xfrm>
          <a:off x="411162" y="685800"/>
          <a:ext cx="8334376" cy="587375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817562"/>
                <a:gridCol w="3349625"/>
                <a:gridCol w="2084387"/>
                <a:gridCol w="2082800"/>
              </a:tblGrid>
              <a:tr h="10064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000">
                          <a:solidFill>
                            <a:srgbClr val="EAEAEA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SR.NO</a:t>
                      </a:r>
                    </a:p>
                  </a:txBody>
                  <a:tcPr marL="45720" marR="45720" marT="45720" marB="45720" anchor="t" anchorCtr="0" horzOverflow="overflow">
                    <a:lnB w="38100">
                      <a:solidFill>
                        <a:srgbClr val="EAEAEA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000">
                          <a:solidFill>
                            <a:srgbClr val="EAEAEA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CORE AREA</a:t>
                      </a:r>
                    </a:p>
                  </a:txBody>
                  <a:tcPr marL="45720" marR="45720" marT="45720" marB="45720" anchor="t" anchorCtr="0" horzOverflow="overflow">
                    <a:lnB w="38100">
                      <a:solidFill>
                        <a:srgbClr val="EAEAEA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000">
                          <a:solidFill>
                            <a:srgbClr val="EAEAEA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DOMAIN</a:t>
                      </a:r>
                    </a:p>
                  </a:txBody>
                  <a:tcPr marL="45720" marR="45720" marT="45720" marB="45720" anchor="t" anchorCtr="0" horzOverflow="overflow">
                    <a:lnB w="38100">
                      <a:solidFill>
                        <a:srgbClr val="EAEAEA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000">
                          <a:solidFill>
                            <a:srgbClr val="EAEAEA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CATEGORY</a:t>
                      </a:r>
                    </a:p>
                  </a:txBody>
                  <a:tcPr marL="45720" marR="45720" marT="45720" marB="45720" anchor="t" anchorCtr="0" horzOverflow="overflow">
                    <a:lnB w="38100">
                      <a:solidFill>
                        <a:srgbClr val="EAEAEA"/>
                      </a:solidFill>
                    </a:lnB>
                    <a:solidFill>
                      <a:schemeClr val="accent1"/>
                    </a:solidFill>
                  </a:tcPr>
                </a:tc>
              </a:tr>
              <a:tr h="10048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000054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</a:t>
                      </a:r>
                    </a:p>
                  </a:txBody>
                  <a:tcPr marL="45720" marR="45720" marT="45720" marB="45720" anchor="t" anchorCtr="0" horzOverflow="overflow">
                    <a:lnT w="38100">
                      <a:solidFill>
                        <a:srgbClr val="EAEAEA"/>
                      </a:solidFill>
                    </a:lnT>
                    <a:solidFill>
                      <a:srgbClr val="FEE2CE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50000"/>
                        </a:lnSpc>
                        <a:buSzPct val="100000"/>
                        <a:buFont typeface="Arial"/>
                        <a:buChar char="•"/>
                        <a:defRPr sz="2000">
                          <a:solidFill>
                            <a:srgbClr val="000054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t>INTRODUCTION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SzPct val="100000"/>
                        <a:buFont typeface="Arial"/>
                        <a:buChar char="•"/>
                        <a:defRPr sz="2000">
                          <a:solidFill>
                            <a:srgbClr val="000054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t>CLASSIFICATION</a:t>
                      </a:r>
                    </a:p>
                  </a:txBody>
                  <a:tcPr marL="45720" marR="45720" marT="45720" marB="45720" anchor="t" anchorCtr="0" horzOverflow="overflow">
                    <a:lnT w="38100">
                      <a:solidFill>
                        <a:srgbClr val="EAEAEA"/>
                      </a:solidFill>
                    </a:lnT>
                    <a:solidFill>
                      <a:srgbClr val="FEE2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000054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Cognitive</a:t>
                      </a:r>
                    </a:p>
                  </a:txBody>
                  <a:tcPr marL="45720" marR="45720" marT="45720" marB="45720" anchor="t" anchorCtr="0" horzOverflow="overflow">
                    <a:lnT w="38100">
                      <a:solidFill>
                        <a:srgbClr val="EAEAEA"/>
                      </a:solidFill>
                    </a:lnT>
                    <a:solidFill>
                      <a:srgbClr val="FEE2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000054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Must Know</a:t>
                      </a:r>
                    </a:p>
                  </a:txBody>
                  <a:tcPr marL="45720" marR="45720" marT="45720" marB="45720" anchor="t" anchorCtr="0" horzOverflow="overflow">
                    <a:lnT w="38100">
                      <a:solidFill>
                        <a:srgbClr val="EAEAEA"/>
                      </a:solidFill>
                    </a:lnT>
                    <a:solidFill>
                      <a:srgbClr val="FEE2CE"/>
                    </a:solidFill>
                  </a:tcPr>
                </a:tc>
              </a:tr>
              <a:tr h="32924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000054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2.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FEF1E8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50000"/>
                        </a:lnSpc>
                        <a:buSzPct val="100000"/>
                        <a:buFont typeface="Arial"/>
                        <a:buChar char="•"/>
                        <a:defRPr sz="2000">
                          <a:solidFill>
                            <a:srgbClr val="000054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t>ADVANTAGE/ DIS ADVANTAGE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SzPct val="100000"/>
                        <a:buFont typeface="Arial"/>
                        <a:buChar char="•"/>
                        <a:defRPr sz="2000">
                          <a:solidFill>
                            <a:srgbClr val="000054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t>INDIACATION/ CONTRAINDICATION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SzPct val="100000"/>
                        <a:buFont typeface="Arial"/>
                        <a:buChar char="•"/>
                        <a:defRPr sz="2000">
                          <a:solidFill>
                            <a:srgbClr val="000054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t>SELECTION OF ABUTMENT TEETH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SzPct val="100000"/>
                        <a:buFont typeface="Arial"/>
                        <a:buChar char="•"/>
                        <a:defRPr sz="2000">
                          <a:solidFill>
                            <a:srgbClr val="000054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t>TYPES OF ATTCHMENTS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FEF1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000054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Cognitive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FEF1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000054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Must Know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FEF1E8"/>
                    </a:solidFill>
                  </a:tcPr>
                </a:tc>
              </a:tr>
              <a:tr h="5699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000054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3.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FEE2CE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50000"/>
                        </a:lnSpc>
                        <a:buSzPct val="100000"/>
                        <a:buFont typeface="Arial"/>
                        <a:buChar char="•"/>
                        <a:defRPr sz="2000">
                          <a:solidFill>
                            <a:srgbClr val="000054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t>SUMMARY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FEE2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000054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Affirmative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FEE2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000054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Must Know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FEE2C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AXIAL REDUCTION(complete on one side cand compare with the other)"/>
          <p:cNvSpPr txBox="1"/>
          <p:nvPr>
            <p:ph type="title" idx="4294967295"/>
          </p:nvPr>
        </p:nvSpPr>
        <p:spPr>
          <a:xfrm>
            <a:off x="1066800" y="914400"/>
            <a:ext cx="7772400" cy="13716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22959">
              <a:defRPr sz="3600"/>
            </a:lvl1pPr>
          </a:lstStyle>
          <a:p>
            <a:pPr/>
            <a:r>
              <a:t>AXIAL REDUCTION(complete on one side cand compare with the other)</a:t>
            </a:r>
          </a:p>
        </p:txBody>
      </p:sp>
      <p:sp>
        <p:nvSpPr>
          <p:cNvPr id="150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151" name="y58" descr="y5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52600" y="1676400"/>
            <a:ext cx="5867400" cy="4876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NOTE THE ALIGNMENT OF THE BUR AS TOOTH STRUCTURE BETWEEN THE ALIGNMENT GROOVE IS REMOVED"/>
          <p:cNvSpPr txBox="1"/>
          <p:nvPr>
            <p:ph type="title" idx="4294967295"/>
          </p:nvPr>
        </p:nvSpPr>
        <p:spPr>
          <a:xfrm>
            <a:off x="1066800" y="304800"/>
            <a:ext cx="7772400" cy="16002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905255">
              <a:defRPr sz="3168"/>
            </a:lvl1pPr>
          </a:lstStyle>
          <a:p>
            <a:pPr/>
            <a:r>
              <a:t>NOTE THE ALIGNMENT OF THE BUR AS TOOTH STRUCTURE BETWEEN THE ALIGNMENT GROOVE IS REMOVED</a:t>
            </a:r>
          </a:p>
        </p:txBody>
      </p:sp>
      <p:sp>
        <p:nvSpPr>
          <p:cNvPr id="154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155" name="y60" descr="y6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0600" y="1676400"/>
            <a:ext cx="7315200" cy="4800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AXIAL REDUCTION"/>
          <p:cNvSpPr txBox="1"/>
          <p:nvPr>
            <p:ph type="title" idx="4294967295"/>
          </p:nvPr>
        </p:nvSpPr>
        <p:spPr>
          <a:xfrm>
            <a:off x="1143000" y="2286000"/>
            <a:ext cx="77724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AXIAL REDUCTION</a:t>
            </a:r>
          </a:p>
        </p:txBody>
      </p:sp>
      <p:sp>
        <p:nvSpPr>
          <p:cNvPr id="158" name="Double-click to edit"/>
          <p:cNvSpPr txBox="1"/>
          <p:nvPr>
            <p:ph type="body" sz="quarter" idx="4294967295"/>
          </p:nvPr>
        </p:nvSpPr>
        <p:spPr>
          <a:xfrm>
            <a:off x="2133600" y="4114800"/>
            <a:ext cx="6400800" cy="1752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buSzTx/>
              <a:buFont typeface="Wingdings"/>
              <a:buNone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AXIAL REDUCTION IN LARGE CONTACT AREA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41247">
              <a:defRPr sz="3680"/>
            </a:lvl1pPr>
          </a:lstStyle>
          <a:p>
            <a:pPr/>
            <a:r>
              <a:t>AXIAL REDUCTION IN LARGE CONTACT AREA</a:t>
            </a:r>
          </a:p>
        </p:txBody>
      </p:sp>
      <p:sp>
        <p:nvSpPr>
          <p:cNvPr id="161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162" name="y62" descr="y6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95400" y="1676400"/>
            <a:ext cx="7162800" cy="5181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AS MESIOBUCCAL AXIAL REDUCTION IS DONE A CHAMFER IS PLACED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3200"/>
            </a:lvl1pPr>
          </a:lstStyle>
          <a:p>
            <a:pPr/>
            <a:r>
              <a:t>AS MESIOBUCCAL AXIAL REDUCTION IS DONE A CHAMFER IS PLACED</a:t>
            </a:r>
          </a:p>
        </p:txBody>
      </p:sp>
      <p:sp>
        <p:nvSpPr>
          <p:cNvPr id="165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166" name="y59" descr="y5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95400" y="1524000"/>
            <a:ext cx="7467600" cy="5334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A LIP OF ENAMEL TO PROTECT THE TEETH FROM IATROGENIC DAMAGE"/>
          <p:cNvSpPr txBox="1"/>
          <p:nvPr>
            <p:ph type="title" idx="4294967295"/>
          </p:nvPr>
        </p:nvSpPr>
        <p:spPr>
          <a:xfrm>
            <a:off x="1066800" y="304800"/>
            <a:ext cx="7772400" cy="22098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4000"/>
            </a:lvl1pPr>
          </a:lstStyle>
          <a:p>
            <a:pPr/>
            <a:r>
              <a:t>A LIP OF ENAMEL TO PROTECT THE TEETH FROM IATROGENIC DAMAGE</a:t>
            </a:r>
          </a:p>
        </p:txBody>
      </p:sp>
      <p:sp>
        <p:nvSpPr>
          <p:cNvPr id="169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170" name="y61" descr="y6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95400" y="2362200"/>
            <a:ext cx="7162800" cy="4495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HE PLACEMENTN OF SEATING GROOVE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41247">
              <a:defRPr sz="3680"/>
            </a:lvl1pPr>
          </a:lstStyle>
          <a:p>
            <a:pPr/>
            <a:r>
              <a:t>THE PLACEMENTN OF SEATING GROOVE</a:t>
            </a:r>
          </a:p>
        </p:txBody>
      </p:sp>
      <p:sp>
        <p:nvSpPr>
          <p:cNvPr id="173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174" name="y68" descr="y6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3000" y="1600200"/>
            <a:ext cx="7391400" cy="5257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Double-click to edit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  <p:sp>
        <p:nvSpPr>
          <p:cNvPr id="177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178" name="y67" descr="y6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4400" y="533400"/>
            <a:ext cx="7772400" cy="6019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EVALUATION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EVALUATION</a:t>
            </a:r>
          </a:p>
        </p:txBody>
      </p:sp>
      <p:sp>
        <p:nvSpPr>
          <p:cNvPr id="181" name="1)OVERTAPERING OF THE SURFACE DECREASES RETENTION SO COMPENSATE FOR OT…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600"/>
              </a:spcBef>
              <a:buChar char="✹"/>
              <a:defRPr sz="2800"/>
            </a:pPr>
            <a:r>
              <a:t>1)OVERTAPERING OF THE SURFACE DECREASES RETENTION SO COMPENSATE FOR OT</a:t>
            </a:r>
          </a:p>
          <a:p>
            <a:pPr>
              <a:spcBef>
                <a:spcPts val="600"/>
              </a:spcBef>
              <a:buChar char="✹"/>
              <a:defRPr sz="2800"/>
            </a:pPr>
            <a:r>
              <a:t>2)NO UNDERCUTS SHOULD BE PRESENT WHEN WE PLACE THE DIAMOND AGAINST THE TOOTH SURFACE</a:t>
            </a:r>
          </a:p>
          <a:p>
            <a:pPr>
              <a:spcBef>
                <a:spcPts val="600"/>
              </a:spcBef>
              <a:buChar char="✹"/>
              <a:defRPr sz="2800"/>
            </a:pPr>
            <a:r>
              <a:t>3)ASSESS FOR PROXIMAL AND OCCLUSAL CLEARANCE TO PLACE THE RESTORATION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0NCLUSION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C0NCLUSION</a:t>
            </a:r>
          </a:p>
        </p:txBody>
      </p:sp>
      <p:sp>
        <p:nvSpPr>
          <p:cNvPr id="184" name="A WELL ORGANISHED APPROACH TO PREPARE CAST CROWNS…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A WELL ORGANISHED APPROACH TO PREPARE CAST CROWNS</a:t>
            </a:r>
          </a:p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1)PROPER PLACEMENT OF GUIDING GROOVES</a:t>
            </a:r>
          </a:p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2)UNIFORM TAPER OF AXIAL WALLS WITH NO UNDERCUTS</a:t>
            </a:r>
          </a:p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3)A SMOOTH UNIFORM CONTINUOUS CHAMFER SUPRAGINGIVAL MARGIN WHICH RESISTS THE VERTICAL DISPLACEMENT OF A EXPLORER OR PROBE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INTRODUCTION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INTRODUCTION</a:t>
            </a:r>
          </a:p>
        </p:txBody>
      </p:sp>
      <p:sp>
        <p:nvSpPr>
          <p:cNvPr id="59" name="FULL COVERAGE OF TEETH WITH AN ARTIFICIAL CROWN IS KNOWN AS “FULL VENEER CROWN”…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500"/>
              </a:spcBef>
              <a:buChar char="✹"/>
              <a:defRPr sz="2400"/>
            </a:pPr>
            <a:r>
              <a:t>FULL COVERAGE OF TEETH WITH AN ARTIFICIAL CROWN IS KNOWN AS “FULL VENEER CROWN”</a:t>
            </a:r>
          </a:p>
          <a:p>
            <a:pPr>
              <a:lnSpc>
                <a:spcPct val="80000"/>
              </a:lnSpc>
              <a:spcBef>
                <a:spcPts val="500"/>
              </a:spcBef>
              <a:buChar char="✹"/>
              <a:defRPr sz="2400"/>
            </a:pPr>
            <a:r>
              <a:t>IT HAS 50% MORE RETENTION AND RESISTANCE THAN PARTIAL VENEER CROWN</a:t>
            </a:r>
          </a:p>
          <a:p>
            <a:pPr>
              <a:lnSpc>
                <a:spcPct val="80000"/>
              </a:lnSpc>
              <a:buChar char="✹"/>
              <a:defRPr sz="2400"/>
            </a:pPr>
          </a:p>
          <a:p>
            <a:pPr>
              <a:lnSpc>
                <a:spcPct val="80000"/>
              </a:lnSpc>
              <a:spcBef>
                <a:spcPts val="500"/>
              </a:spcBef>
              <a:buChar char="✹"/>
              <a:defRPr sz="2400"/>
            </a:pPr>
            <a:r>
              <a:t>IT INVOLVES FULL CERAMIC,METAL CERAMIC AND CAST CROWN RESTORATION</a:t>
            </a:r>
          </a:p>
          <a:p>
            <a:pPr>
              <a:lnSpc>
                <a:spcPct val="80000"/>
              </a:lnSpc>
              <a:buChar char="✹"/>
              <a:defRPr sz="2400"/>
            </a:pPr>
          </a:p>
          <a:p>
            <a:pPr>
              <a:lnSpc>
                <a:spcPct val="80000"/>
              </a:lnSpc>
              <a:spcBef>
                <a:spcPts val="500"/>
              </a:spcBef>
              <a:buChar char="✹"/>
              <a:defRPr sz="2400"/>
            </a:pPr>
            <a:r>
              <a:t>A DENTAL SURVEY DATA IN 1979 INDICATED THAT 93% OF CAST RESTORATIONS DONE BY DENTISTS WERE FULL COVERAGE RESTORATION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HE COMPLETE PREPARATION(smooth chamfer,6 degree taper and gradual transition between all prepared planes)INTERNAL FEATURES"/>
          <p:cNvSpPr txBox="1"/>
          <p:nvPr>
            <p:ph type="title" idx="4294967295"/>
          </p:nvPr>
        </p:nvSpPr>
        <p:spPr>
          <a:xfrm>
            <a:off x="1295400" y="838200"/>
            <a:ext cx="7543800" cy="15240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13816">
              <a:defRPr sz="2492"/>
            </a:lvl1pPr>
          </a:lstStyle>
          <a:p>
            <a:pPr/>
            <a:r>
              <a:t>THE COMPLETE PREPARATION(smooth chamfer,6 degree taper and gradual transition between all prepared planes)INTERNAL FEATURES</a:t>
            </a:r>
          </a:p>
        </p:txBody>
      </p:sp>
      <p:sp>
        <p:nvSpPr>
          <p:cNvPr id="187" name="Double-click to edit"/>
          <p:cNvSpPr txBox="1"/>
          <p:nvPr>
            <p:ph type="body" sz="half" idx="4294967295"/>
          </p:nvPr>
        </p:nvSpPr>
        <p:spPr>
          <a:xfrm>
            <a:off x="1066800" y="3124200"/>
            <a:ext cx="7772400" cy="2667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SzTx/>
              <a:buFont typeface="Wingdings"/>
              <a:buNone/>
            </a:pPr>
          </a:p>
        </p:txBody>
      </p:sp>
      <p:pic>
        <p:nvPicPr>
          <p:cNvPr id="188" name="y66" descr="y6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4000" y="2743200"/>
            <a:ext cx="6477000" cy="4419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OCCLUSAL REDUCTION(round end tapered diamond 171 l bur)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41247">
              <a:defRPr sz="3680"/>
            </a:lvl1pPr>
          </a:lstStyle>
          <a:p>
            <a:pPr/>
            <a:r>
              <a:t>OCCLUSAL REDUCTION(round end tapered diamond 171 l bur)</a:t>
            </a:r>
          </a:p>
        </p:txBody>
      </p:sp>
      <p:sp>
        <p:nvSpPr>
          <p:cNvPr id="191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192" name="tp13" descr="tp1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4000" y="1828800"/>
            <a:ext cx="7010400" cy="5029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FUNCTIONAL CUSP BEVEL(round end tapered diamond bur)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3600"/>
            </a:lvl1pPr>
          </a:lstStyle>
          <a:p>
            <a:pPr/>
            <a:r>
              <a:t>FUNCTIONAL CUSP BEVEL(round end tapered diamond bur)</a:t>
            </a:r>
          </a:p>
        </p:txBody>
      </p:sp>
      <p:sp>
        <p:nvSpPr>
          <p:cNvPr id="195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196" name="tp14" descr="tp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19200" y="1524000"/>
            <a:ext cx="7162800" cy="5029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BUCCAL AND LINGUAL AXIAL REDUCTION(torpedo bur)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41247">
              <a:defRPr sz="3680"/>
            </a:lvl1pPr>
          </a:lstStyle>
          <a:p>
            <a:pPr/>
            <a:r>
              <a:t>BUCCAL AND LINGUAL AXIAL REDUCTION(torpedo bur)</a:t>
            </a:r>
          </a:p>
        </p:txBody>
      </p:sp>
      <p:sp>
        <p:nvSpPr>
          <p:cNvPr id="199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200" name="tp16" descr="tp1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47800" y="1600200"/>
            <a:ext cx="6858000" cy="5257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ROXIMAL AXIAL REDUCTION(short needle and torpedo diamonds)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3200"/>
            </a:lvl1pPr>
          </a:lstStyle>
          <a:p>
            <a:pPr/>
            <a:r>
              <a:t>PROXIMAL AXIAL REDUCTION(short needle and torpedo diamonds)</a:t>
            </a:r>
          </a:p>
        </p:txBody>
      </p:sp>
      <p:sp>
        <p:nvSpPr>
          <p:cNvPr id="203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204" name="tp17" descr="tp1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81200" y="1524000"/>
            <a:ext cx="5791200" cy="4876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HAMFER AND AXIAL FINISHING(torpedo bur)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41247">
              <a:defRPr sz="3680"/>
            </a:lvl1pPr>
          </a:lstStyle>
          <a:p>
            <a:pPr/>
            <a:r>
              <a:t>CHAMFER AND AXIAL FINISHING(torpedo bur)</a:t>
            </a:r>
          </a:p>
        </p:txBody>
      </p:sp>
      <p:sp>
        <p:nvSpPr>
          <p:cNvPr id="207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208" name="tp19" descr="tp1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71600" y="1600200"/>
            <a:ext cx="6705600" cy="4876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EATING GROOVE(no 171 bur)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4000"/>
            </a:lvl1pPr>
          </a:lstStyle>
          <a:p>
            <a:pPr/>
            <a:r>
              <a:t>SEATING GROOVE(no 171 bur)</a:t>
            </a:r>
          </a:p>
        </p:txBody>
      </p:sp>
      <p:sp>
        <p:nvSpPr>
          <p:cNvPr id="211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212" name="tp20" descr="tp2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19200" y="1600200"/>
            <a:ext cx="7467600" cy="4876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FEATURES OF MANDIBULAR FULL METAL CROWN RESTORATION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3600"/>
            </a:lvl1pPr>
          </a:lstStyle>
          <a:p>
            <a:pPr/>
            <a:r>
              <a:t>FEATURES OF MANDIBULAR FULL METAL CROWN RESTORATION</a:t>
            </a:r>
          </a:p>
        </p:txBody>
      </p:sp>
      <p:sp>
        <p:nvSpPr>
          <p:cNvPr id="215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216" name="tp22" descr="tp2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19200" y="1295400"/>
            <a:ext cx="7924800" cy="5562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Double-click to edit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  <p:sp>
        <p:nvSpPr>
          <p:cNvPr id="219" name="FEATURES…"/>
          <p:cNvSpPr txBox="1"/>
          <p:nvPr>
            <p:ph type="body" sz="half" idx="4294967295"/>
          </p:nvPr>
        </p:nvSpPr>
        <p:spPr>
          <a:xfrm>
            <a:off x="1066800" y="1676400"/>
            <a:ext cx="38100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308609" indent="-308609" defTabSz="822959">
              <a:lnSpc>
                <a:spcPct val="90000"/>
              </a:lnSpc>
              <a:spcBef>
                <a:spcPts val="600"/>
              </a:spcBef>
              <a:buChar char="✹"/>
              <a:defRPr sz="2520"/>
            </a:pPr>
            <a:r>
              <a:t>FEATURES</a:t>
            </a:r>
          </a:p>
          <a:p>
            <a:pPr marL="308609" indent="-308609" defTabSz="822959">
              <a:lnSpc>
                <a:spcPct val="90000"/>
              </a:lnSpc>
              <a:spcBef>
                <a:spcPts val="600"/>
              </a:spcBef>
              <a:buChar char="✹"/>
              <a:defRPr sz="2520"/>
            </a:pPr>
            <a:r>
              <a:t>1_)PLANAR OCCLUSAL REDUCTION</a:t>
            </a:r>
          </a:p>
          <a:p>
            <a:pPr marL="308609" indent="-308609" defTabSz="822959">
              <a:lnSpc>
                <a:spcPct val="90000"/>
              </a:lnSpc>
              <a:spcBef>
                <a:spcPts val="600"/>
              </a:spcBef>
              <a:buChar char="✹"/>
              <a:defRPr sz="2520"/>
            </a:pPr>
            <a:r>
              <a:t>2)AXIAL REDUCTION</a:t>
            </a:r>
          </a:p>
          <a:p>
            <a:pPr marL="308609" indent="-308609" defTabSz="822959">
              <a:lnSpc>
                <a:spcPct val="90000"/>
              </a:lnSpc>
              <a:spcBef>
                <a:spcPts val="600"/>
              </a:spcBef>
              <a:buChar char="✹"/>
              <a:defRPr sz="2520"/>
            </a:pPr>
            <a:r>
              <a:t>3)FUNCTIONAL CUSP BEVEL</a:t>
            </a:r>
          </a:p>
          <a:p>
            <a:pPr marL="308609" indent="-308609" defTabSz="822959">
              <a:lnSpc>
                <a:spcPct val="90000"/>
              </a:lnSpc>
              <a:spcBef>
                <a:spcPts val="600"/>
              </a:spcBef>
              <a:buChar char="✹"/>
              <a:defRPr sz="2520"/>
            </a:pPr>
            <a:r>
              <a:t>4)SEATING GROOVES</a:t>
            </a:r>
          </a:p>
          <a:p>
            <a:pPr marL="308609" indent="-308609" defTabSz="822959">
              <a:lnSpc>
                <a:spcPct val="90000"/>
              </a:lnSpc>
              <a:spcBef>
                <a:spcPts val="600"/>
              </a:spcBef>
              <a:buChar char="✹"/>
              <a:defRPr sz="2520"/>
            </a:pPr>
            <a:r>
              <a:t>5)CHAMFER FINISH LINE</a:t>
            </a:r>
          </a:p>
        </p:txBody>
      </p:sp>
      <p:sp>
        <p:nvSpPr>
          <p:cNvPr id="220" name="1)OCCLUSAL STABILITY…"/>
          <p:cNvSpPr txBox="1"/>
          <p:nvPr/>
        </p:nvSpPr>
        <p:spPr>
          <a:xfrm>
            <a:off x="5074920" y="1676400"/>
            <a:ext cx="3718560" cy="4114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322325" indent="-322325" defTabSz="859536">
              <a:lnSpc>
                <a:spcPct val="80000"/>
              </a:lnSpc>
              <a:spcBef>
                <a:spcPts val="600"/>
              </a:spcBef>
              <a:buClr>
                <a:srgbClr val="FFFF00"/>
              </a:buClr>
              <a:buSzPct val="80000"/>
              <a:buChar char="✹"/>
              <a:defRPr sz="2256">
                <a:solidFill>
                  <a:srgbClr val="EAEAEA"/>
                </a:solidFill>
              </a:defRPr>
            </a:pPr>
          </a:p>
          <a:p>
            <a:pPr marL="322325" indent="-322325" defTabSz="859536">
              <a:lnSpc>
                <a:spcPct val="80000"/>
              </a:lnSpc>
              <a:spcBef>
                <a:spcPts val="500"/>
              </a:spcBef>
              <a:buClr>
                <a:srgbClr val="FFFF00"/>
              </a:buClr>
              <a:buSzPct val="80000"/>
              <a:buChar char="✹"/>
              <a:defRPr sz="2256">
                <a:solidFill>
                  <a:srgbClr val="EAEAEA"/>
                </a:solidFill>
              </a:defRPr>
            </a:pPr>
            <a:r>
              <a:t>1)OCCLUSAL STABILITY</a:t>
            </a:r>
          </a:p>
          <a:p>
            <a:pPr marL="322325" indent="-322325" defTabSz="859536">
              <a:lnSpc>
                <a:spcPct val="80000"/>
              </a:lnSpc>
              <a:spcBef>
                <a:spcPts val="600"/>
              </a:spcBef>
              <a:buClr>
                <a:srgbClr val="FFFF00"/>
              </a:buClr>
              <a:buSzPct val="80000"/>
              <a:buChar char="✹"/>
              <a:defRPr sz="2256">
                <a:solidFill>
                  <a:srgbClr val="EAEAEA"/>
                </a:solidFill>
              </a:defRPr>
            </a:pPr>
          </a:p>
          <a:p>
            <a:pPr marL="322325" indent="-322325" defTabSz="859536">
              <a:lnSpc>
                <a:spcPct val="80000"/>
              </a:lnSpc>
              <a:spcBef>
                <a:spcPts val="500"/>
              </a:spcBef>
              <a:buClr>
                <a:srgbClr val="FFFF00"/>
              </a:buClr>
              <a:buSzPct val="80000"/>
              <a:buChar char="✹"/>
              <a:defRPr sz="2256">
                <a:solidFill>
                  <a:srgbClr val="EAEAEA"/>
                </a:solidFill>
              </a:defRPr>
            </a:pPr>
            <a:r>
              <a:t>2)RETENTION,RESISTANCE AND STABILITY</a:t>
            </a:r>
          </a:p>
          <a:p>
            <a:pPr marL="322325" indent="-322325" defTabSz="859536">
              <a:lnSpc>
                <a:spcPct val="80000"/>
              </a:lnSpc>
              <a:spcBef>
                <a:spcPts val="500"/>
              </a:spcBef>
              <a:buClr>
                <a:srgbClr val="FFFF00"/>
              </a:buClr>
              <a:buSzPct val="80000"/>
              <a:buChar char="✹"/>
              <a:defRPr sz="2256">
                <a:solidFill>
                  <a:srgbClr val="EAEAEA"/>
                </a:solidFill>
              </a:defRPr>
            </a:pPr>
            <a:r>
              <a:t>3)STRUCTURAL DURABILITY</a:t>
            </a:r>
          </a:p>
          <a:p>
            <a:pPr marL="322325" indent="-322325" defTabSz="859536">
              <a:lnSpc>
                <a:spcPct val="80000"/>
              </a:lnSpc>
              <a:spcBef>
                <a:spcPts val="500"/>
              </a:spcBef>
              <a:buClr>
                <a:srgbClr val="FFFF00"/>
              </a:buClr>
              <a:buSzPct val="80000"/>
              <a:buChar char="✹"/>
              <a:defRPr sz="2256">
                <a:solidFill>
                  <a:srgbClr val="EAEAEA"/>
                </a:solidFill>
              </a:defRPr>
            </a:pPr>
            <a:r>
              <a:t>4)MARGINAL INTEGRITY</a:t>
            </a:r>
          </a:p>
          <a:p>
            <a:pPr marL="322325" indent="-322325" defTabSz="859536">
              <a:lnSpc>
                <a:spcPct val="80000"/>
              </a:lnSpc>
              <a:spcBef>
                <a:spcPts val="500"/>
              </a:spcBef>
              <a:buClr>
                <a:srgbClr val="FFFF00"/>
              </a:buClr>
              <a:buSzPct val="80000"/>
              <a:buChar char="✹"/>
              <a:defRPr sz="2256">
                <a:solidFill>
                  <a:srgbClr val="EAEAEA"/>
                </a:solidFill>
              </a:defRPr>
            </a:pPr>
            <a:r>
              <a:t>5)MARGINAL INTERGRITY ,PERIODONTAL PRESERVATION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HE METAL-CERAMIC CROWN PREPARATION"/>
          <p:cNvSpPr txBox="1"/>
          <p:nvPr>
            <p:ph type="title" idx="4294967295"/>
          </p:nvPr>
        </p:nvSpPr>
        <p:spPr>
          <a:xfrm>
            <a:off x="1143000" y="2286000"/>
            <a:ext cx="77724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41247">
              <a:defRPr sz="3680"/>
            </a:lvl1pPr>
          </a:lstStyle>
          <a:p>
            <a:pPr/>
            <a:r>
              <a:t>THE METAL-CERAMIC CROWN PREPARATION</a:t>
            </a:r>
          </a:p>
        </p:txBody>
      </p:sp>
      <p:sp>
        <p:nvSpPr>
          <p:cNvPr id="223" name="Double-click to edit"/>
          <p:cNvSpPr txBox="1"/>
          <p:nvPr>
            <p:ph type="body" sz="quarter" idx="4294967295"/>
          </p:nvPr>
        </p:nvSpPr>
        <p:spPr>
          <a:xfrm>
            <a:off x="2133600" y="4114800"/>
            <a:ext cx="6400800" cy="1752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buSzTx/>
              <a:buFont typeface="Wingdings"/>
              <a:buNone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YPES OF FULL COVERAGE RESTORATION"/>
          <p:cNvSpPr txBox="1"/>
          <p:nvPr>
            <p:ph type="title" idx="4294967295"/>
          </p:nvPr>
        </p:nvSpPr>
        <p:spPr>
          <a:xfrm>
            <a:off x="1143000" y="2286000"/>
            <a:ext cx="77724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41247">
              <a:defRPr sz="3680"/>
            </a:lvl1pPr>
          </a:lstStyle>
          <a:p>
            <a:pPr/>
            <a:r>
              <a:t>TYPES OF FULL COVERAGE RESTORATION</a:t>
            </a:r>
          </a:p>
        </p:txBody>
      </p:sp>
      <p:sp>
        <p:nvSpPr>
          <p:cNvPr id="62" name="1)THE COMPLETE CAST CROWN RESTORATION…"/>
          <p:cNvSpPr txBox="1"/>
          <p:nvPr>
            <p:ph type="body" sz="quarter" idx="4294967295"/>
          </p:nvPr>
        </p:nvSpPr>
        <p:spPr>
          <a:xfrm>
            <a:off x="2133600" y="4114800"/>
            <a:ext cx="6400800" cy="1752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lnSpc>
                <a:spcPct val="80000"/>
              </a:lnSpc>
              <a:spcBef>
                <a:spcPts val="600"/>
              </a:spcBef>
              <a:buSzTx/>
              <a:buFont typeface="Wingdings"/>
              <a:buNone/>
              <a:defRPr sz="2800"/>
            </a:pPr>
            <a:r>
              <a:t>1)THE COMPLETE CAST CROWN RESTORATION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SzTx/>
              <a:buFont typeface="Wingdings"/>
              <a:buNone/>
              <a:defRPr sz="2800"/>
            </a:pPr>
            <a:r>
              <a:t>2)METAL CERAMIC RESTORATION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SzTx/>
              <a:buFont typeface="Wingdings"/>
              <a:buNone/>
              <a:defRPr sz="2800"/>
            </a:pPr>
            <a:r>
              <a:t>3)ALL CERAMIC RESTORATION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WHY IS IT CALLED METAL-CERAMIC RESTORATION OR PORCELAIN FUSED TO METAL RESTORATION?"/>
          <p:cNvSpPr txBox="1"/>
          <p:nvPr>
            <p:ph type="title" idx="4294967295"/>
          </p:nvPr>
        </p:nvSpPr>
        <p:spPr>
          <a:xfrm>
            <a:off x="1143000" y="2286000"/>
            <a:ext cx="7772400" cy="3048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365760">
              <a:defRPr sz="1600"/>
            </a:lvl1pPr>
          </a:lstStyle>
          <a:p>
            <a:pPr/>
            <a:r>
              <a:t>WHY IS IT CALLED METAL-CERAMIC RESTORATION OR PORCELAIN FUSED TO METAL RESTORATION?</a:t>
            </a:r>
          </a:p>
        </p:txBody>
      </p:sp>
      <p:sp>
        <p:nvSpPr>
          <p:cNvPr id="226" name="Double-click to edit"/>
          <p:cNvSpPr txBox="1"/>
          <p:nvPr>
            <p:ph type="body" sz="quarter" idx="4294967295"/>
          </p:nvPr>
        </p:nvSpPr>
        <p:spPr>
          <a:xfrm>
            <a:off x="2133600" y="4114800"/>
            <a:ext cx="6400800" cy="1752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buSzTx/>
              <a:buFont typeface="Wingdings"/>
              <a:buNone/>
            </a:pPr>
          </a:p>
        </p:txBody>
      </p:sp>
      <p:pic>
        <p:nvPicPr>
          <p:cNvPr id="227" name="c6" descr="c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76400" y="3262312"/>
            <a:ext cx="6248400" cy="35956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TYPES OF METAL CERAMIC RESTORATION?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41247">
              <a:defRPr sz="3680"/>
            </a:lvl1pPr>
          </a:lstStyle>
          <a:p>
            <a:pPr/>
            <a:r>
              <a:t>TYPES OF METAL CERAMIC RESTORATION?</a:t>
            </a:r>
          </a:p>
        </p:txBody>
      </p:sp>
      <p:sp>
        <p:nvSpPr>
          <p:cNvPr id="230" name="ANTERIOR METAL CERAMIC CROWN…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  <a:r>
              <a:t>ANTERIOR METAL CERAMIC CROWN</a:t>
            </a:r>
          </a:p>
          <a:p>
            <a:pPr>
              <a:buChar char="✹"/>
            </a:pPr>
            <a:r>
              <a:t>POSTERIOR METAL CERAMIC CROWN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INDICATIONS"/>
          <p:cNvSpPr txBox="1"/>
          <p:nvPr>
            <p:ph type="title" idx="4294967295"/>
          </p:nvPr>
        </p:nvSpPr>
        <p:spPr>
          <a:xfrm>
            <a:off x="1066800" y="304800"/>
            <a:ext cx="7772400" cy="990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INDICATIONS</a:t>
            </a:r>
          </a:p>
        </p:txBody>
      </p:sp>
      <p:sp>
        <p:nvSpPr>
          <p:cNvPr id="233" name="1)FOR MORE STRENGHT OF CROWN…"/>
          <p:cNvSpPr txBox="1"/>
          <p:nvPr>
            <p:ph type="body" idx="4294967295"/>
          </p:nvPr>
        </p:nvSpPr>
        <p:spPr>
          <a:xfrm>
            <a:off x="1066800" y="1676400"/>
            <a:ext cx="7391400" cy="35814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260604" indent="-260604" defTabSz="694944">
              <a:lnSpc>
                <a:spcPct val="90000"/>
              </a:lnSpc>
              <a:spcBef>
                <a:spcPts val="500"/>
              </a:spcBef>
              <a:buChar char="✹"/>
              <a:defRPr sz="2128"/>
            </a:pPr>
            <a:r>
              <a:t>1)FOR MORE STRENGHT OF CROWN</a:t>
            </a:r>
          </a:p>
          <a:p>
            <a:pPr marL="260604" indent="-260604" defTabSz="694944">
              <a:lnSpc>
                <a:spcPct val="90000"/>
              </a:lnSpc>
              <a:spcBef>
                <a:spcPts val="500"/>
              </a:spcBef>
              <a:buChar char="✹"/>
              <a:defRPr sz="2128"/>
            </a:pPr>
            <a:r>
              <a:t>2)TO DESIRE SUPERIOR MARGINAL FIT</a:t>
            </a:r>
          </a:p>
          <a:p>
            <a:pPr marL="260604" indent="-260604" defTabSz="694944">
              <a:lnSpc>
                <a:spcPct val="90000"/>
              </a:lnSpc>
              <a:spcBef>
                <a:spcPts val="500"/>
              </a:spcBef>
              <a:buChar char="✹"/>
              <a:defRPr sz="2128"/>
            </a:pPr>
            <a:r>
              <a:t>3)IT ACTS AS RETAINERS IN RPD WHERE THE METAL SUBSTRUCTURE IS MODIFIED TO MAKE REST,RECIPROCAL GUIDE PLANES</a:t>
            </a:r>
          </a:p>
          <a:p>
            <a:pPr marL="260604" indent="-260604" defTabSz="694944">
              <a:lnSpc>
                <a:spcPct val="90000"/>
              </a:lnSpc>
              <a:spcBef>
                <a:spcPts val="500"/>
              </a:spcBef>
              <a:buChar char="✹"/>
              <a:defRPr sz="2128"/>
            </a:pPr>
            <a:r>
              <a:t>4)IT HELPS TO CREATE OCCLUSION IN MALALIGNED TEETH</a:t>
            </a:r>
          </a:p>
          <a:p>
            <a:pPr marL="260604" indent="-260604" defTabSz="694944">
              <a:lnSpc>
                <a:spcPct val="90000"/>
              </a:lnSpc>
              <a:spcBef>
                <a:spcPts val="500"/>
              </a:spcBef>
              <a:buChar char="✹"/>
              <a:defRPr sz="2128"/>
            </a:pPr>
            <a:r>
              <a:t>5)IT PROVIDES A PROTECTIVE FRAMEWORK FOR ENDODONTICALLY TREATED TEETH WITH A SUITABLE SUPPORTING STRUCTURE(A CAST POST CORE)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CONTRAINDICATIONS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CONTRAINDICATIONS</a:t>
            </a:r>
          </a:p>
        </p:txBody>
      </p:sp>
      <p:sp>
        <p:nvSpPr>
          <p:cNvPr id="236" name="1)ACTIVE CARIES AND UNTREATED PERIODONTAL PROBLEMS…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90000"/>
              </a:lnSpc>
              <a:buChar char="✹"/>
            </a:pPr>
            <a:r>
              <a:t>1)ACTIVE CARIES AND UNTREATED PERIODONTAL PROBLEMS</a:t>
            </a:r>
          </a:p>
          <a:p>
            <a:pPr>
              <a:lnSpc>
                <a:spcPct val="90000"/>
              </a:lnSpc>
              <a:buChar char="✹"/>
            </a:pPr>
            <a:r>
              <a:t>2)YOUNG PATIENTS WITH LARGE PULP CHAMBER</a:t>
            </a:r>
          </a:p>
          <a:p>
            <a:pPr>
              <a:lnSpc>
                <a:spcPct val="90000"/>
              </a:lnSpc>
              <a:buChar char="✹"/>
            </a:pPr>
            <a:r>
              <a:t>3)WHERE CONSERVATIVE RETAINER IS FEASIBLE IT IS NOT ADVISABLE TO INVOLVE ALL THE SURFACES OF THE TEETH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ADVANTAGES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ADVANTAGES</a:t>
            </a:r>
          </a:p>
        </p:txBody>
      </p:sp>
      <p:sp>
        <p:nvSpPr>
          <p:cNvPr id="239" name="1)IT INVOLVES STRENGTH OF METAL AND ESTHETICS OF PORCELAIN…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  <a:r>
              <a:t>1)IT INVOLVES STRENGTH OF METAL AND ESTHETICS OF PORCELAIN</a:t>
            </a:r>
          </a:p>
          <a:p>
            <a:pPr>
              <a:buChar char="✹"/>
            </a:pPr>
          </a:p>
          <a:p>
            <a:pPr>
              <a:buChar char="✹"/>
            </a:pPr>
            <a:r>
              <a:t>2)AS IT INVOLVES ALL THE AXIAL WALLS RETENTION IS GOOD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DISADVANTAGES"/>
          <p:cNvSpPr txBox="1"/>
          <p:nvPr>
            <p:ph type="title" idx="4294967295"/>
          </p:nvPr>
        </p:nvSpPr>
        <p:spPr>
          <a:xfrm>
            <a:off x="1066800" y="304800"/>
            <a:ext cx="7772400" cy="5334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713231">
              <a:defRPr sz="3120"/>
            </a:lvl1pPr>
          </a:lstStyle>
          <a:p>
            <a:pPr/>
            <a:r>
              <a:t>DISADVANTAGES</a:t>
            </a:r>
          </a:p>
        </p:txBody>
      </p:sp>
      <p:sp>
        <p:nvSpPr>
          <p:cNvPr id="242" name="1)ADEQUATE REMOVAL OF TOOTH STRUCTURE…"/>
          <p:cNvSpPr txBox="1"/>
          <p:nvPr>
            <p:ph type="body" idx="4294967295"/>
          </p:nvPr>
        </p:nvSpPr>
        <p:spPr>
          <a:xfrm>
            <a:off x="1066800" y="1066800"/>
            <a:ext cx="7467600" cy="57912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332613" indent="-332613" defTabSz="886968">
              <a:lnSpc>
                <a:spcPct val="90000"/>
              </a:lnSpc>
              <a:spcBef>
                <a:spcPts val="600"/>
              </a:spcBef>
              <a:buChar char="✹"/>
              <a:defRPr sz="2716"/>
            </a:pPr>
            <a:r>
              <a:t>1)ADEQUATE REMOVAL OF TOOTH STRUCTURE</a:t>
            </a:r>
          </a:p>
          <a:p>
            <a:pPr marL="332613" indent="-332613" defTabSz="886968">
              <a:lnSpc>
                <a:spcPct val="90000"/>
              </a:lnSpc>
              <a:spcBef>
                <a:spcPts val="600"/>
              </a:spcBef>
              <a:buChar char="✹"/>
              <a:defRPr sz="2716"/>
            </a:pPr>
            <a:r>
              <a:t>2)FOR BETTER ESTHETICS THE FACIAL MARGIN OF ANTERIOR RESTORATION IS PLACED SUBGINGIVALLY WHICH CAN HARM THE GINGIVAE</a:t>
            </a:r>
          </a:p>
          <a:p>
            <a:pPr marL="332613" indent="-332613" defTabSz="886968">
              <a:lnSpc>
                <a:spcPct val="90000"/>
              </a:lnSpc>
              <a:spcBef>
                <a:spcPts val="600"/>
              </a:spcBef>
              <a:buChar char="✹"/>
              <a:defRPr sz="2716"/>
            </a:pPr>
            <a:r>
              <a:t>3)INFERIOR ESTHETICS COMPARED TO ALL CERAMIC CROWN</a:t>
            </a:r>
          </a:p>
          <a:p>
            <a:pPr marL="332613" indent="-332613" defTabSz="886968">
              <a:lnSpc>
                <a:spcPct val="90000"/>
              </a:lnSpc>
              <a:spcBef>
                <a:spcPts val="600"/>
              </a:spcBef>
              <a:buChar char="✹"/>
              <a:defRPr sz="2716"/>
            </a:pPr>
            <a:r>
              <a:t>4)THE GLASS LIKE NATURE OF VEENERING MATERIAL MAKES IT BRITTLE</a:t>
            </a:r>
          </a:p>
          <a:p>
            <a:pPr marL="332613" indent="-332613" defTabSz="886968">
              <a:lnSpc>
                <a:spcPct val="90000"/>
              </a:lnSpc>
              <a:spcBef>
                <a:spcPts val="600"/>
              </a:spcBef>
              <a:buChar char="✹"/>
              <a:defRPr sz="2716"/>
            </a:pPr>
            <a:r>
              <a:t>5)DIFFICULTY IN SHADE SELECTION</a:t>
            </a:r>
          </a:p>
          <a:p>
            <a:pPr marL="332613" indent="-332613" defTabSz="886968">
              <a:lnSpc>
                <a:spcPct val="90000"/>
              </a:lnSpc>
              <a:spcBef>
                <a:spcPts val="600"/>
              </a:spcBef>
              <a:buChar char="✹"/>
              <a:defRPr sz="2716"/>
            </a:pPr>
            <a:r>
              <a:t>6)LAB CHARGES ARE HIGH FOR PORCELAIN APPLICATION AND METAL CASTING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REPARATION FOR ANTERIOR METAL-CERAMIC FULL VENEER CROWNS"/>
          <p:cNvSpPr txBox="1"/>
          <p:nvPr>
            <p:ph type="title" idx="4294967295"/>
          </p:nvPr>
        </p:nvSpPr>
        <p:spPr>
          <a:xfrm>
            <a:off x="1143000" y="2286000"/>
            <a:ext cx="77724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731520">
              <a:defRPr sz="3200"/>
            </a:lvl1pPr>
          </a:lstStyle>
          <a:p>
            <a:pPr/>
            <a:r>
              <a:t>PREPARATION FOR ANTERIOR METAL-CERAMIC FULL VENEER CROWNS</a:t>
            </a:r>
          </a:p>
        </p:txBody>
      </p:sp>
      <p:sp>
        <p:nvSpPr>
          <p:cNvPr id="245" name="Double-click to edit"/>
          <p:cNvSpPr txBox="1"/>
          <p:nvPr>
            <p:ph type="body" sz="quarter" idx="4294967295"/>
          </p:nvPr>
        </p:nvSpPr>
        <p:spPr>
          <a:xfrm>
            <a:off x="2133600" y="4114800"/>
            <a:ext cx="6400800" cy="1752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buSzTx/>
              <a:buFont typeface="Wingdings"/>
              <a:buNone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ARMAMENTARIUM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ARMAMENTARIUM</a:t>
            </a:r>
          </a:p>
        </p:txBody>
      </p:sp>
      <p:sp>
        <p:nvSpPr>
          <p:cNvPr id="248" name="LAB KNIEF WITH NO 25 BLADE…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LAB KNIEF WITH NO 25 BLADE</a:t>
            </a:r>
          </a:p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SILICON PUTTY AND ACCLERATOR</a:t>
            </a:r>
          </a:p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HANDPIECE</a:t>
            </a:r>
          </a:p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SMALL WHEEL DIAMOND</a:t>
            </a:r>
          </a:p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LONG NEEDLE DIAMOND</a:t>
            </a:r>
          </a:p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TORPEDO DIAMOND</a:t>
            </a:r>
          </a:p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TORPEDO BUR</a:t>
            </a:r>
          </a:p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H158-012 RADIAL FISSURE BUR</a:t>
            </a:r>
          </a:p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RS1 BIANGLE CHISEL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REPARATION OF INDEX"/>
          <p:cNvSpPr txBox="1"/>
          <p:nvPr>
            <p:ph type="title" idx="4294967295"/>
          </p:nvPr>
        </p:nvSpPr>
        <p:spPr>
          <a:xfrm>
            <a:off x="1066800" y="304800"/>
            <a:ext cx="7772400" cy="762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PREPARATION OF INDEX</a:t>
            </a:r>
          </a:p>
        </p:txBody>
      </p:sp>
      <p:sp>
        <p:nvSpPr>
          <p:cNvPr id="251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252" name="y84" descr="y8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4400" y="990600"/>
            <a:ext cx="2770188" cy="2239963"/>
          </a:xfrm>
          <a:prstGeom prst="rect">
            <a:avLst/>
          </a:prstGeom>
          <a:ln w="12700">
            <a:miter lim="400000"/>
          </a:ln>
        </p:spPr>
      </p:pic>
      <p:pic>
        <p:nvPicPr>
          <p:cNvPr id="253" name="y85" descr="y8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76800" y="1066800"/>
            <a:ext cx="2770188" cy="2239963"/>
          </a:xfrm>
          <a:prstGeom prst="rect">
            <a:avLst/>
          </a:prstGeom>
          <a:ln w="12700">
            <a:miter lim="400000"/>
          </a:ln>
        </p:spPr>
      </p:pic>
      <p:pic>
        <p:nvPicPr>
          <p:cNvPr id="254" name="y86" descr="y8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95400" y="3657600"/>
            <a:ext cx="2770188" cy="2276475"/>
          </a:xfrm>
          <a:prstGeom prst="rect">
            <a:avLst/>
          </a:prstGeom>
          <a:ln w="12700">
            <a:miter lim="400000"/>
          </a:ln>
        </p:spPr>
      </p:pic>
      <p:pic>
        <p:nvPicPr>
          <p:cNvPr id="255" name="y88" descr="y8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105400" y="3733800"/>
            <a:ext cx="2770188" cy="22764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Double-click to edit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  <p:pic>
        <p:nvPicPr>
          <p:cNvPr id="258" name="y88" descr="y8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0600" y="381000"/>
            <a:ext cx="2770188" cy="2819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9" name="y89" descr="y8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15000" y="457200"/>
            <a:ext cx="2770188" cy="2743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0" name="y90" descr="y90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590800" y="3352800"/>
            <a:ext cx="5486400" cy="3505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HE COMPLETE CAST CROWN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4000"/>
            </a:lvl1pPr>
          </a:lstStyle>
          <a:p>
            <a:pPr/>
            <a:r>
              <a:t>THE COMPLETE CAST CROWN</a:t>
            </a:r>
          </a:p>
        </p:txBody>
      </p:sp>
      <p:sp>
        <p:nvSpPr>
          <p:cNvPr id="65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66" name="c3" descr="c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95400" y="1752600"/>
            <a:ext cx="7162800" cy="4648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ACCORDING TO “ESTHETICS OF ANTERIOR FIXED PROSTHODONTICS”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3200"/>
            </a:lvl1pPr>
          </a:lstStyle>
          <a:p>
            <a:pPr/>
            <a:r>
              <a:t>ACCORDING TO “ESTHETICS OF ANTERIOR FIXED PROSTHODONTICS”</a:t>
            </a:r>
          </a:p>
        </p:txBody>
      </p:sp>
      <p:sp>
        <p:nvSpPr>
          <p:cNvPr id="263" name="TOOTH PREPARATION IS DICTATED BY 3 IMPERATIVES…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TOOTH PREPARATION IS DICTATED BY 3 IMPERATIVES</a:t>
            </a:r>
          </a:p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1)LENGTH OF PRE FOR RETENTION AND RESISTANCE</a:t>
            </a:r>
          </a:p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2)THICKNESS OF CERAMIC VENEER FOR ESTHETICS</a:t>
            </a:r>
          </a:p>
          <a:p>
            <a:pPr>
              <a:lnSpc>
                <a:spcPct val="80000"/>
              </a:lnSpc>
              <a:buChar char="✹"/>
              <a:defRPr sz="2800"/>
            </a:pPr>
          </a:p>
          <a:p>
            <a:pPr>
              <a:lnSpc>
                <a:spcPct val="80000"/>
              </a:lnSpc>
              <a:spcBef>
                <a:spcPts val="600"/>
              </a:spcBef>
              <a:buChar char="✹"/>
              <a:defRPr sz="2800"/>
            </a:pPr>
            <a:r>
              <a:t>3)OCCLUSAL CLEARANCE FOR OCCLUSAL FUNCTION AND ANTERIOR GUIDANCE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Double-click to edit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  <p:sp>
        <p:nvSpPr>
          <p:cNvPr id="266" name="A THICK TOOTH WITH MINIMUM TAPER AND CONVEXITY,RETRACTED PULP ,LARGE HORIZONTAL OVERLAP AND SHALLOW VERTICAL OVERLAP IS FAVOURABLE FOR REDUCTION…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322325" indent="-322325" defTabSz="859536">
              <a:lnSpc>
                <a:spcPct val="90000"/>
              </a:lnSpc>
              <a:buChar char="✹"/>
              <a:defRPr sz="3008"/>
            </a:pPr>
            <a:r>
              <a:t>A THICK TOOTH WITH MINIMUM TAPER AND CONVEXITY,RETRACTED PULP ,LARGE HORIZONTAL OVERLAP AND SHALLOW VERTICAL OVERLAP IS FAVOURABLE FOR REDUCTION</a:t>
            </a:r>
          </a:p>
          <a:p>
            <a:pPr marL="322325" indent="-322325" defTabSz="859536">
              <a:lnSpc>
                <a:spcPct val="90000"/>
              </a:lnSpc>
              <a:buChar char="✹"/>
              <a:defRPr sz="3008"/>
            </a:pPr>
            <a:r>
              <a:t>THIN TOOTH WITH SEVERE CONVEXITY AND TAPER,LARGE PULP,SMALL HORIZONTAL BUT LARGE VERTICAL OVERLAPMAKES PREPARATION DIFFICULT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TEIN STATED THAT….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STEIN STATED THAT….</a:t>
            </a:r>
          </a:p>
        </p:txBody>
      </p:sp>
      <p:sp>
        <p:nvSpPr>
          <p:cNvPr id="269" name="ONE PLANE LABIAL REDUCTION…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600"/>
              </a:spcBef>
              <a:buChar char="✹"/>
              <a:defRPr sz="2800"/>
            </a:pPr>
            <a:r>
              <a:t>ONE PLANE LABIAL REDUCTION</a:t>
            </a:r>
          </a:p>
          <a:p>
            <a:pPr>
              <a:spcBef>
                <a:spcPts val="600"/>
              </a:spcBef>
              <a:buChar char="✹"/>
              <a:defRPr sz="2800"/>
            </a:pPr>
            <a:r>
              <a:t>1)CLOSE TO PULP</a:t>
            </a:r>
          </a:p>
          <a:p>
            <a:pPr>
              <a:spcBef>
                <a:spcPts val="600"/>
              </a:spcBef>
              <a:buChar char="✹"/>
              <a:defRPr sz="2800"/>
            </a:pPr>
            <a:r>
              <a:t>2)OVERTAPERING OF PREP</a:t>
            </a:r>
          </a:p>
          <a:p>
            <a:pPr>
              <a:spcBef>
                <a:spcPts val="600"/>
              </a:spcBef>
              <a:buChar char="✹"/>
              <a:defRPr sz="2800"/>
            </a:pPr>
            <a:r>
              <a:t>3)OVERCOUNTOURING</a:t>
            </a:r>
          </a:p>
          <a:p>
            <a:pPr>
              <a:spcBef>
                <a:spcPts val="600"/>
              </a:spcBef>
              <a:buChar char="✹"/>
              <a:defRPr sz="2800"/>
            </a:pPr>
            <a:r>
              <a:t>REFERENCES</a:t>
            </a:r>
          </a:p>
          <a:p>
            <a:pPr>
              <a:spcBef>
                <a:spcPts val="600"/>
              </a:spcBef>
              <a:buChar char="✹"/>
              <a:defRPr sz="2800"/>
            </a:pPr>
            <a:r>
              <a:t>1)FACIAL CONVEXITY OF THE TOOTH</a:t>
            </a:r>
          </a:p>
          <a:p>
            <a:pPr>
              <a:spcBef>
                <a:spcPts val="600"/>
              </a:spcBef>
              <a:buChar char="✹"/>
              <a:defRPr sz="2800"/>
            </a:pPr>
            <a:r>
              <a:t>2)ADJACENT TEETH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RECISION OF PREPARATION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4000"/>
            </a:lvl1pPr>
          </a:lstStyle>
          <a:p>
            <a:pPr/>
            <a:r>
              <a:t>PRECISION OF PREPARATION</a:t>
            </a:r>
          </a:p>
        </p:txBody>
      </p:sp>
      <p:sp>
        <p:nvSpPr>
          <p:cNvPr id="272" name="USE BURS OF KNOWN DIAMETER…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buChar char="✹"/>
              <a:defRPr sz="2800"/>
            </a:pPr>
            <a:r>
              <a:t>USE BURS OF KNOWN DIAMETER</a:t>
            </a:r>
          </a:p>
          <a:p>
            <a:pPr>
              <a:lnSpc>
                <a:spcPct val="90000"/>
              </a:lnSpc>
              <a:spcBef>
                <a:spcPts val="600"/>
              </a:spcBef>
              <a:buChar char="✹"/>
              <a:defRPr sz="2800"/>
            </a:pPr>
            <a:r>
              <a:t>FOLLOW A DEFINITE PATTERN OF ENAMEL REMOVAL</a:t>
            </a:r>
          </a:p>
          <a:p>
            <a:pPr>
              <a:lnSpc>
                <a:spcPct val="90000"/>
              </a:lnSpc>
              <a:spcBef>
                <a:spcPts val="600"/>
              </a:spcBef>
              <a:buChar char="✹"/>
              <a:defRPr sz="2800"/>
            </a:pPr>
            <a:r>
              <a:t>ESTABLISH SHOULDER DEPTH AT AN EARLY STAGE</a:t>
            </a:r>
          </a:p>
          <a:p>
            <a:pPr>
              <a:lnSpc>
                <a:spcPct val="90000"/>
              </a:lnSpc>
              <a:spcBef>
                <a:spcPts val="600"/>
              </a:spcBef>
              <a:buChar char="✹"/>
              <a:defRPr sz="2800"/>
            </a:pPr>
            <a:r>
              <a:t>MEASURE THE DIMENSIONS OF PROVISIONAL  BEFORE IMPRESSION TO KNOW THAT THE PREPPARATION WAS ADEQUATELY REDUCED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LABIAL REDUCTION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LABIAL REDUCTION</a:t>
            </a:r>
          </a:p>
        </p:txBody>
      </p:sp>
      <p:sp>
        <p:nvSpPr>
          <p:cNvPr id="275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276" name="y69" descr="y6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3000" y="1600200"/>
            <a:ext cx="8001000" cy="1981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7" name="y71" descr="y7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90600" y="4114800"/>
            <a:ext cx="8153400" cy="2286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Double-click to edit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  <p:sp>
        <p:nvSpPr>
          <p:cNvPr id="280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281" name="tp23" descr="tp2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47800" y="1066800"/>
            <a:ext cx="6934200" cy="5181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THE CERVICAL SHOULDER IS MADE AS THE TOOTH STRUCTURE BETWEEN THE GROOVES IS REMOVED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2400"/>
            </a:lvl1pPr>
          </a:lstStyle>
          <a:p>
            <a:pPr/>
            <a:r>
              <a:t>THE CERVICAL SHOULDER IS MADE AS THE TOOTH STRUCTURE BETWEEN THE GROOVES IS REMOVED</a:t>
            </a:r>
          </a:p>
        </p:txBody>
      </p:sp>
      <p:sp>
        <p:nvSpPr>
          <p:cNvPr id="284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285" name="tp24" descr="tp2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19200" y="1371600"/>
            <a:ext cx="7010400" cy="5486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FACIAL REDUCTION DONE IN TWO PLANES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41247">
              <a:defRPr sz="3680"/>
            </a:lvl1pPr>
          </a:lstStyle>
          <a:p>
            <a:pPr/>
            <a:r>
              <a:t>FACIAL REDUCTION DONE IN TWO PLANES</a:t>
            </a:r>
          </a:p>
        </p:txBody>
      </p:sp>
      <p:sp>
        <p:nvSpPr>
          <p:cNvPr id="288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289" name="y72" descr="y7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11275" y="1676400"/>
            <a:ext cx="6519863" cy="2057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0" name="y73" descr="y7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43000" y="3886200"/>
            <a:ext cx="6519863" cy="2438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WING FORMATION AT THE JUNCTION OF THE FACIAL AND LINGUAL SURFACES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77823">
              <a:defRPr sz="3072"/>
            </a:lvl1pPr>
          </a:lstStyle>
          <a:p>
            <a:pPr/>
            <a:r>
              <a:t>WING FORMATION AT THE JUNCTION OF THE FACIAL AND LINGUAL SURFACES</a:t>
            </a:r>
          </a:p>
        </p:txBody>
      </p:sp>
      <p:sp>
        <p:nvSpPr>
          <p:cNvPr id="293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294" name="tp5" descr="tp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6800" y="1752600"/>
            <a:ext cx="7543800" cy="5105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THE BUR SHOULD BE HELD PERPENDICULAR TO THE INCISAL HALF OF THE LABIAL SURFACE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50391">
              <a:defRPr sz="2604"/>
            </a:lvl1pPr>
          </a:lstStyle>
          <a:p>
            <a:pPr/>
            <a:r>
              <a:t>THE BUR SHOULD BE HELD PERPENDICULAR TO THE INCISAL HALF OF THE LABIAL SURFACE</a:t>
            </a:r>
          </a:p>
        </p:txBody>
      </p:sp>
      <p:sp>
        <p:nvSpPr>
          <p:cNvPr id="297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298" name="y76" descr="y7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6800" y="1752600"/>
            <a:ext cx="8077200" cy="4724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ALL CERAMIC CROWN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ALL CERAMIC CROWN</a:t>
            </a:r>
          </a:p>
        </p:txBody>
      </p:sp>
      <p:sp>
        <p:nvSpPr>
          <p:cNvPr id="69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70" name="c9" descr="c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3000" y="1828800"/>
            <a:ext cx="7543800" cy="4495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THE INCISAL REDUCTION IS USEFUL IN…..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41247">
              <a:defRPr sz="3680"/>
            </a:lvl1pPr>
          </a:lstStyle>
          <a:p>
            <a:pPr/>
            <a:r>
              <a:t>THE INCISAL REDUCTION IS USEFUL IN…..</a:t>
            </a:r>
          </a:p>
        </p:txBody>
      </p:sp>
      <p:sp>
        <p:nvSpPr>
          <p:cNvPr id="301" name="IMPROVING THE INSTRUMENTS ACCESS NEAR THE AXIAL SURFACES…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600"/>
              </a:spcBef>
              <a:buChar char="✹"/>
              <a:defRPr sz="2800"/>
            </a:pPr>
            <a:r>
              <a:t>IMPROVING THE INSTRUMENTS ACCESS NEAR THE AXIAL SURFACES</a:t>
            </a:r>
          </a:p>
          <a:p>
            <a:pPr>
              <a:spcBef>
                <a:spcPts val="600"/>
              </a:spcBef>
              <a:buChar char="✹"/>
              <a:defRPr sz="2800"/>
            </a:pPr>
            <a:r>
              <a:t>IMPROVING THE ACCESS FOR PLACEMENT OF THE GINGIVAL FINISH LINE</a:t>
            </a:r>
          </a:p>
          <a:p>
            <a:pPr>
              <a:spcBef>
                <a:spcPts val="600"/>
              </a:spcBef>
              <a:buChar char="✹"/>
              <a:defRPr sz="2800"/>
            </a:pPr>
            <a:r>
              <a:t>IMPROVING THE INCISAL TRANSLUCENCY IN THE FINISHED RESTORATION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Double-click to edit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  <p:sp>
        <p:nvSpPr>
          <p:cNvPr id="304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305" name="tp6" descr="tp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47800" y="685800"/>
            <a:ext cx="7315200" cy="6172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BREAKING PROXIMAL CONTACT AND PROXIMAL REDUCTION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2400"/>
            </a:lvl1pPr>
          </a:lstStyle>
          <a:p>
            <a:pPr/>
            <a:r>
              <a:t>BREAKING PROXIMAL CONTACT AND PROXIMAL REDUCTION</a:t>
            </a:r>
          </a:p>
        </p:txBody>
      </p:sp>
      <p:sp>
        <p:nvSpPr>
          <p:cNvPr id="308" name="Double-click to edit"/>
          <p:cNvSpPr txBox="1"/>
          <p:nvPr>
            <p:ph type="body" sz="half" idx="4294967295"/>
          </p:nvPr>
        </p:nvSpPr>
        <p:spPr>
          <a:xfrm>
            <a:off x="1066800" y="2590800"/>
            <a:ext cx="7772400" cy="32004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309" name="y77" descr="y7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90800" y="1676400"/>
            <a:ext cx="4443413" cy="1819275"/>
          </a:xfrm>
          <a:prstGeom prst="rect">
            <a:avLst/>
          </a:prstGeom>
          <a:ln w="12700">
            <a:miter lim="400000"/>
          </a:ln>
        </p:spPr>
      </p:pic>
      <p:pic>
        <p:nvPicPr>
          <p:cNvPr id="310" name="y79" descr="y7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24000" y="3886200"/>
            <a:ext cx="7010400" cy="2514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LINGUAL REDUCTION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LINGUAL REDUCTION</a:t>
            </a:r>
          </a:p>
        </p:txBody>
      </p:sp>
      <p:sp>
        <p:nvSpPr>
          <p:cNvPr id="313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314" name="tp8" descr="tp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0600" y="1752600"/>
            <a:ext cx="3505200" cy="3581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5" name="tp10" descr="tp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724400" y="1676400"/>
            <a:ext cx="3962400" cy="3505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Double-click to edit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  <p:sp>
        <p:nvSpPr>
          <p:cNvPr id="318" name="A LONG NEEDLE IS USED TO BREAK THE CONTACT…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  <a:r>
              <a:t>A LONG NEEDLE IS USED TO BREAK THE CONTACT</a:t>
            </a:r>
          </a:p>
          <a:p>
            <a:pPr>
              <a:buChar char="✹"/>
            </a:pPr>
            <a:r>
              <a:t>THE PROXIMAL SURFACE IS MADE WITH TORPEDO BUR</a:t>
            </a:r>
          </a:p>
          <a:p>
            <a:pPr>
              <a:buChar char="✹"/>
            </a:pPr>
            <a:r>
              <a:t>THE LINGUAL CHAMFER FINISH LINE IS OBTAINED BY TIP OF TORPEDO BUR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THE BIANGLE CHISEL USED TO FINISH THE RADIAL SHOULDER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3200"/>
            </a:lvl1pPr>
          </a:lstStyle>
          <a:p>
            <a:pPr/>
            <a:r>
              <a:t>THE BIANGLE CHISEL USED TO FINISH THE RADIAL SHOULDER</a:t>
            </a:r>
          </a:p>
        </p:txBody>
      </p:sp>
      <p:sp>
        <p:nvSpPr>
          <p:cNvPr id="321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322" name="y92" descr="y9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57400" y="1905000"/>
            <a:ext cx="5486400" cy="4572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THE DIFFERENT MARGINS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THE DIFFERENT MARGINS</a:t>
            </a:r>
          </a:p>
        </p:txBody>
      </p:sp>
      <p:sp>
        <p:nvSpPr>
          <p:cNvPr id="325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326" name="tp2" descr="tp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4400" y="1752600"/>
            <a:ext cx="4191000" cy="4114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27" name="tp1" descr="tp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34000" y="1676400"/>
            <a:ext cx="3322638" cy="4114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THE IMPORTANCE OF BEVEL….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96111">
              <a:defRPr sz="3920"/>
            </a:lvl1pPr>
          </a:lstStyle>
          <a:p>
            <a:pPr/>
            <a:r>
              <a:t>THE IMPORTANCE OF BEVEL….</a:t>
            </a:r>
          </a:p>
        </p:txBody>
      </p:sp>
      <p:sp>
        <p:nvSpPr>
          <p:cNvPr id="330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331" name="tp3" descr="tp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76400" y="1524000"/>
            <a:ext cx="6062663" cy="2362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2" name="tp4" descr="tp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52600" y="4038600"/>
            <a:ext cx="5943600" cy="2438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HE COMPLETE PREPARATION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4000"/>
            </a:lvl1pPr>
          </a:lstStyle>
          <a:p>
            <a:pPr/>
            <a:r>
              <a:t>THE COMPLETE PREPARATION</a:t>
            </a:r>
          </a:p>
        </p:txBody>
      </p:sp>
      <p:sp>
        <p:nvSpPr>
          <p:cNvPr id="335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336" name="y93" descr="y9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19200" y="1600200"/>
            <a:ext cx="7924800" cy="5257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Double-click to edit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  <p:sp>
        <p:nvSpPr>
          <p:cNvPr id="339" name="FEATURES…"/>
          <p:cNvSpPr txBox="1"/>
          <p:nvPr>
            <p:ph type="body" sz="half" idx="4294967295"/>
          </p:nvPr>
        </p:nvSpPr>
        <p:spPr>
          <a:xfrm>
            <a:off x="1066800" y="1676400"/>
            <a:ext cx="38100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buChar char="✹"/>
              <a:defRPr sz="2400"/>
            </a:pPr>
            <a:r>
              <a:t>FEATURES</a:t>
            </a:r>
          </a:p>
          <a:p>
            <a:pPr>
              <a:lnSpc>
                <a:spcPct val="90000"/>
              </a:lnSpc>
              <a:spcBef>
                <a:spcPts val="500"/>
              </a:spcBef>
              <a:buChar char="✹"/>
              <a:defRPr sz="2400"/>
            </a:pPr>
            <a:r>
              <a:t>1)RADIAL SHOULDER</a:t>
            </a:r>
          </a:p>
          <a:p>
            <a:pPr>
              <a:lnSpc>
                <a:spcPct val="90000"/>
              </a:lnSpc>
              <a:spcBef>
                <a:spcPts val="500"/>
              </a:spcBef>
              <a:buChar char="✹"/>
              <a:defRPr sz="2400"/>
            </a:pPr>
            <a:r>
              <a:t>2)CHAMFER</a:t>
            </a:r>
          </a:p>
          <a:p>
            <a:pPr>
              <a:lnSpc>
                <a:spcPct val="90000"/>
              </a:lnSpc>
              <a:spcBef>
                <a:spcPts val="500"/>
              </a:spcBef>
              <a:buChar char="✹"/>
              <a:defRPr sz="2400"/>
            </a:pPr>
            <a:r>
              <a:t>3)AXIAL REDUCTION</a:t>
            </a:r>
          </a:p>
          <a:p>
            <a:pPr>
              <a:lnSpc>
                <a:spcPct val="90000"/>
              </a:lnSpc>
              <a:spcBef>
                <a:spcPts val="500"/>
              </a:spcBef>
              <a:buChar char="✹"/>
              <a:defRPr sz="2400"/>
            </a:pPr>
            <a:r>
              <a:t>4)INCISAL REDUCTION</a:t>
            </a:r>
          </a:p>
          <a:p>
            <a:pPr>
              <a:lnSpc>
                <a:spcPct val="90000"/>
              </a:lnSpc>
              <a:spcBef>
                <a:spcPts val="500"/>
              </a:spcBef>
              <a:buChar char="✹"/>
              <a:defRPr sz="2400"/>
            </a:pPr>
            <a:r>
              <a:t>5 )WING</a:t>
            </a:r>
          </a:p>
        </p:txBody>
      </p:sp>
      <p:sp>
        <p:nvSpPr>
          <p:cNvPr id="340" name="FUNCTION…"/>
          <p:cNvSpPr txBox="1"/>
          <p:nvPr/>
        </p:nvSpPr>
        <p:spPr>
          <a:xfrm>
            <a:off x="5074920" y="1676400"/>
            <a:ext cx="3718560" cy="4114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342900" indent="-342900">
              <a:lnSpc>
                <a:spcPct val="90000"/>
              </a:lnSpc>
              <a:spcBef>
                <a:spcPts val="500"/>
              </a:spcBef>
              <a:buClr>
                <a:srgbClr val="FFFF00"/>
              </a:buClr>
              <a:buSzPct val="80000"/>
              <a:buChar char="✹"/>
              <a:defRPr>
                <a:solidFill>
                  <a:srgbClr val="EAEAEA"/>
                </a:solidFill>
              </a:defRPr>
            </a:pPr>
            <a:r>
              <a:t>FUNCTION</a:t>
            </a: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buClr>
                <a:srgbClr val="FFFF00"/>
              </a:buClr>
              <a:buSzPct val="80000"/>
              <a:buChar char="✹"/>
              <a:defRPr>
                <a:solidFill>
                  <a:srgbClr val="EAEAEA"/>
                </a:solidFill>
              </a:defRPr>
            </a:pPr>
            <a:r>
              <a:t>Structural durabilitry,perio preservation</a:t>
            </a: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buClr>
                <a:srgbClr val="FFFF00"/>
              </a:buClr>
              <a:buSzPct val="80000"/>
              <a:buChar char="✹"/>
              <a:defRPr>
                <a:solidFill>
                  <a:srgbClr val="EAEAEA"/>
                </a:solidFill>
              </a:defRPr>
            </a:pPr>
            <a:r>
              <a:t>2)marginal intergrity</a:t>
            </a: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buClr>
                <a:srgbClr val="FFFF00"/>
              </a:buClr>
              <a:buSzPct val="80000"/>
              <a:buChar char="✹"/>
              <a:defRPr>
                <a:solidFill>
                  <a:srgbClr val="EAEAEA"/>
                </a:solidFill>
              </a:defRPr>
            </a:pPr>
            <a:r>
              <a:t>3)retention and resistance</a:t>
            </a: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buClr>
                <a:srgbClr val="FFFF00"/>
              </a:buClr>
              <a:buSzPct val="80000"/>
              <a:buChar char="✹"/>
              <a:defRPr>
                <a:solidFill>
                  <a:srgbClr val="EAEAEA"/>
                </a:solidFill>
              </a:defRPr>
            </a:pPr>
            <a:r>
              <a:t>4)structural durability</a:t>
            </a: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buClr>
                <a:srgbClr val="FFFF00"/>
              </a:buClr>
              <a:buSzPct val="80000"/>
              <a:buChar char="✹"/>
              <a:defRPr>
                <a:solidFill>
                  <a:srgbClr val="EAEAEA"/>
                </a:solidFill>
              </a:defRPr>
            </a:pPr>
            <a:r>
              <a:t>5)retention,resistance and preservation of tooth structure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METAL CERAMIC CROWN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METAL CERAMIC CROWN</a:t>
            </a:r>
          </a:p>
        </p:txBody>
      </p:sp>
      <p:sp>
        <p:nvSpPr>
          <p:cNvPr id="73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74" name="c32" descr="c3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3000" y="1524000"/>
            <a:ext cx="7543800" cy="5334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OSTERIOR METAL CERAMIC CROWNS"/>
          <p:cNvSpPr txBox="1"/>
          <p:nvPr>
            <p:ph type="title" idx="4294967295"/>
          </p:nvPr>
        </p:nvSpPr>
        <p:spPr>
          <a:xfrm>
            <a:off x="1143000" y="2286000"/>
            <a:ext cx="77724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41247">
              <a:defRPr sz="3680"/>
            </a:lvl1pPr>
          </a:lstStyle>
          <a:p>
            <a:pPr/>
            <a:r>
              <a:t>POSTERIOR METAL CERAMIC CROWNS</a:t>
            </a:r>
          </a:p>
        </p:txBody>
      </p:sp>
      <p:sp>
        <p:nvSpPr>
          <p:cNvPr id="343" name="Double-click to edit"/>
          <p:cNvSpPr txBox="1"/>
          <p:nvPr>
            <p:ph type="body" sz="quarter" idx="4294967295"/>
          </p:nvPr>
        </p:nvSpPr>
        <p:spPr>
          <a:xfrm>
            <a:off x="2133600" y="4114800"/>
            <a:ext cx="6400800" cy="1752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buSzTx/>
              <a:buFont typeface="Wingdings"/>
              <a:buNone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NAR OCCLUSAL REDUCTION(round end tapered diamond bur and no 171 l)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3200"/>
            </a:lvl1pPr>
          </a:lstStyle>
          <a:p>
            <a:pPr/>
            <a:r>
              <a:t>PLANAR OCCLUSAL REDUCTION(round end tapered diamond bur and no 171 l)</a:t>
            </a:r>
          </a:p>
        </p:txBody>
      </p:sp>
      <p:sp>
        <p:nvSpPr>
          <p:cNvPr id="346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347" name="Z12" descr="Z1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47800" y="1524000"/>
            <a:ext cx="6781800" cy="5334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FUNCTIONAL CUSP BEVEL(round end tapered bur)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41247">
              <a:defRPr sz="3680"/>
            </a:lvl1pPr>
          </a:lstStyle>
          <a:p>
            <a:pPr/>
            <a:r>
              <a:t>FUNCTIONAL CUSP BEVEL(round end tapered bur)</a:t>
            </a:r>
          </a:p>
        </p:txBody>
      </p:sp>
      <p:sp>
        <p:nvSpPr>
          <p:cNvPr id="350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351" name="Z13" descr="Z1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28800" y="1600200"/>
            <a:ext cx="5943600" cy="5257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DEPTH ORIENTATION GROOVES;(flat end tapered diamond)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3200"/>
            </a:lvl1pPr>
          </a:lstStyle>
          <a:p>
            <a:pPr/>
            <a:r>
              <a:t>DEPTH ORIENTATION GROOVES;(flat end tapered diamond)</a:t>
            </a:r>
          </a:p>
        </p:txBody>
      </p:sp>
      <p:sp>
        <p:nvSpPr>
          <p:cNvPr id="354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355" name="Z14" descr="Z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76400" y="1371600"/>
            <a:ext cx="6400800" cy="5486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FACIAL REDUCTION,GINGIVAL HALF(flat end tapered diamond)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41247">
              <a:defRPr sz="3680"/>
            </a:lvl1pPr>
          </a:lstStyle>
          <a:p>
            <a:pPr/>
            <a:r>
              <a:t>FACIAL REDUCTION,GINGIVAL HALF(flat end tapered diamond)</a:t>
            </a:r>
          </a:p>
        </p:txBody>
      </p:sp>
      <p:sp>
        <p:nvSpPr>
          <p:cNvPr id="358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359" name="Z17" descr="Z1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00200" y="1676400"/>
            <a:ext cx="5715000" cy="5181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PROXIMAL AXIAL REDUCTION(:short needle diamond)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3600"/>
            </a:lvl1pPr>
          </a:lstStyle>
          <a:p>
            <a:pPr/>
            <a:r>
              <a:t>PROXIMAL AXIAL REDUCTION(:short needle diamond)</a:t>
            </a:r>
          </a:p>
        </p:txBody>
      </p:sp>
      <p:sp>
        <p:nvSpPr>
          <p:cNvPr id="362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363" name="Z19" descr="Z1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28800" y="1600200"/>
            <a:ext cx="5410200" cy="5257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FACIAL AXIAL AND RADIAL SHOULDER FINISHING(radial fissure bur and shoulder bevel is given by flame shaped diamond and h148-010 carbide finishing bur)"/>
          <p:cNvSpPr txBox="1"/>
          <p:nvPr>
            <p:ph type="title" idx="4294967295"/>
          </p:nvPr>
        </p:nvSpPr>
        <p:spPr>
          <a:xfrm>
            <a:off x="1066800" y="304800"/>
            <a:ext cx="7772400" cy="24384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22959">
              <a:defRPr sz="3239"/>
            </a:lvl1pPr>
          </a:lstStyle>
          <a:p>
            <a:pPr/>
            <a:r>
              <a:t>FACIAL AXIAL AND RADIAL SHOULDER FINISHING(radial fissure bur and shoulder bevel is given by flame shaped diamond and h148-010 carbide finishing bur)</a:t>
            </a:r>
          </a:p>
        </p:txBody>
      </p:sp>
      <p:sp>
        <p:nvSpPr>
          <p:cNvPr id="366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367" name="Z22" descr="Z2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00400" y="2978150"/>
            <a:ext cx="3760788" cy="38798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INGIVAL BEVEL(flame diamond and finishing bur)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41247">
              <a:defRPr sz="3680"/>
            </a:lvl1pPr>
          </a:lstStyle>
          <a:p>
            <a:pPr/>
            <a:r>
              <a:t>GINGIVAL BEVEL(flame diamond and finishing bur)</a:t>
            </a:r>
          </a:p>
        </p:txBody>
      </p:sp>
      <p:sp>
        <p:nvSpPr>
          <p:cNvPr id="370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371" name="Z24" descr="Z2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00200" y="1524000"/>
            <a:ext cx="7010400" cy="5334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Double-click to edit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  <p:sp>
        <p:nvSpPr>
          <p:cNvPr id="374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  <p:pic>
        <p:nvPicPr>
          <p:cNvPr id="375" name="RU2" descr="RU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19200" y="381000"/>
            <a:ext cx="7239000" cy="5943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MAKING OF A GOOD FIXED PARTIAL PROSTHESIS INVOLVES METICULOUS PRACTICE AND PROPER KNOWLEDGE OF TOOTH PREPARATION"/>
          <p:cNvSpPr txBox="1"/>
          <p:nvPr>
            <p:ph type="title" idx="4294967295"/>
          </p:nvPr>
        </p:nvSpPr>
        <p:spPr>
          <a:xfrm>
            <a:off x="1066800" y="2286000"/>
            <a:ext cx="7772400" cy="32004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sz="4000"/>
            </a:pPr>
            <a:r>
              <a:t> </a:t>
            </a:r>
            <a:r>
              <a:rPr sz="3200"/>
              <a:t>MAKING OF A GOOD FIXED PARTIAL PROSTHESIS INVOLVES METICULOUS PRACTICE AND PROPER KNOWLEDGE OF TOOTH PREPARATION</a:t>
            </a:r>
          </a:p>
        </p:txBody>
      </p:sp>
      <p:sp>
        <p:nvSpPr>
          <p:cNvPr id="378" name="Double-click to edit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HE COMPLETE CAST CROWN RESTORATION"/>
          <p:cNvSpPr txBox="1"/>
          <p:nvPr>
            <p:ph type="title" idx="4294967295"/>
          </p:nvPr>
        </p:nvSpPr>
        <p:spPr>
          <a:xfrm>
            <a:off x="1143000" y="381000"/>
            <a:ext cx="7772400" cy="1447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THE COMPLETE CAST CROWN RESTORATION</a:t>
            </a:r>
          </a:p>
        </p:txBody>
      </p:sp>
      <p:sp>
        <p:nvSpPr>
          <p:cNvPr id="77" name="INDICATIONS…"/>
          <p:cNvSpPr txBox="1"/>
          <p:nvPr>
            <p:ph type="body" sz="half" idx="4294967295"/>
          </p:nvPr>
        </p:nvSpPr>
        <p:spPr>
          <a:xfrm>
            <a:off x="1066800" y="2209800"/>
            <a:ext cx="4114800" cy="3657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lnSpc>
                <a:spcPct val="90000"/>
              </a:lnSpc>
              <a:buSzTx/>
              <a:buFont typeface="Wingdings"/>
              <a:buNone/>
            </a:pPr>
            <a:r>
              <a:t>INDICATIONS</a:t>
            </a:r>
          </a:p>
          <a:p>
            <a:pPr marL="0" indent="0">
              <a:lnSpc>
                <a:spcPct val="90000"/>
              </a:lnSpc>
              <a:buSzTx/>
              <a:buFont typeface="Wingdings"/>
              <a:buNone/>
            </a:pPr>
            <a:r>
              <a:t>CONTRAINDICATIONS</a:t>
            </a:r>
          </a:p>
          <a:p>
            <a:pPr marL="0" indent="0">
              <a:lnSpc>
                <a:spcPct val="90000"/>
              </a:lnSpc>
              <a:buSzTx/>
              <a:buFont typeface="Wingdings"/>
              <a:buNone/>
            </a:pPr>
            <a:r>
              <a:t>ADVANTAGES</a:t>
            </a:r>
          </a:p>
          <a:p>
            <a:pPr marL="0" indent="0">
              <a:lnSpc>
                <a:spcPct val="90000"/>
              </a:lnSpc>
              <a:buSzTx/>
              <a:buFont typeface="Wingdings"/>
              <a:buNone/>
            </a:pPr>
            <a:r>
              <a:t>DISADVANTAGES</a:t>
            </a:r>
          </a:p>
          <a:p>
            <a:pPr marL="0" indent="0">
              <a:lnSpc>
                <a:spcPct val="90000"/>
              </a:lnSpc>
              <a:buSzTx/>
              <a:buFont typeface="Wingdings"/>
              <a:buNone/>
            </a:pPr>
            <a:r>
              <a:t>METHOD OF PREPARATIOPN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summary"/>
          <p:cNvSpPr txBox="1"/>
          <p:nvPr>
            <p:ph type="title" idx="4294967295"/>
          </p:nvPr>
        </p:nvSpPr>
        <p:spPr>
          <a:xfrm>
            <a:off x="685800" y="134937"/>
            <a:ext cx="7764463" cy="111125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summary</a:t>
            </a:r>
          </a:p>
        </p:txBody>
      </p:sp>
      <p:sp>
        <p:nvSpPr>
          <p:cNvPr id="381" name="Precision attachments serve the function of retention, stress distribution and aesthetics successfully. Appropriate selection of attachments, plays a major role in the success of treatment.…"/>
          <p:cNvSpPr txBox="1"/>
          <p:nvPr>
            <p:ph type="body" idx="4294967295"/>
          </p:nvPr>
        </p:nvSpPr>
        <p:spPr>
          <a:xfrm>
            <a:off x="685800" y="1395412"/>
            <a:ext cx="7764463" cy="46370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200000"/>
              </a:lnSpc>
              <a:spcBef>
                <a:spcPts val="500"/>
              </a:spcBef>
              <a:buChar char="✹"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Precision attachments serve the function of retention, stress distribution and aesthetics successfully. Appropriate selection of attachments, plays a major role in the success of treatment. </a:t>
            </a:r>
          </a:p>
          <a:p>
            <a:pPr>
              <a:lnSpc>
                <a:spcPct val="200000"/>
              </a:lnSpc>
              <a:spcBef>
                <a:spcPts val="500"/>
              </a:spcBef>
              <a:buChar char="✹"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Use of precision attachment strengthens the aspects of retention and particularly, esthetics when compared to conventional removable partial dentures</a:t>
            </a:r>
            <a:r>
              <a:t>.</a:t>
            </a:r>
          </a:p>
        </p:txBody>
      </p:sp>
      <p:sp>
        <p:nvSpPr>
          <p:cNvPr id="382" name="Slide Number"/>
          <p:cNvSpPr txBox="1"/>
          <p:nvPr>
            <p:ph type="sldNum" sz="quarter" idx="4294967295"/>
          </p:nvPr>
        </p:nvSpPr>
        <p:spPr>
          <a:xfrm>
            <a:off x="8537292" y="6492976"/>
            <a:ext cx="301908" cy="28882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TAKE HOME MESSAGE"/>
          <p:cNvSpPr txBox="1"/>
          <p:nvPr>
            <p:ph type="title" idx="4294967295"/>
          </p:nvPr>
        </p:nvSpPr>
        <p:spPr>
          <a:xfrm>
            <a:off x="747712" y="217487"/>
            <a:ext cx="7766051" cy="132715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TAKE HOME MESSAGE</a:t>
            </a:r>
          </a:p>
        </p:txBody>
      </p:sp>
      <p:sp>
        <p:nvSpPr>
          <p:cNvPr id="385" name="The clinicians who familiarize himself with precision attachments will add a new dimensions to his treatment options…"/>
          <p:cNvSpPr txBox="1"/>
          <p:nvPr>
            <p:ph type="body" idx="4294967295"/>
          </p:nvPr>
        </p:nvSpPr>
        <p:spPr>
          <a:xfrm>
            <a:off x="688975" y="1716087"/>
            <a:ext cx="7766050" cy="36957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150000"/>
              </a:lnSpc>
              <a:spcBef>
                <a:spcPts val="500"/>
              </a:spcBef>
              <a:buChar char="✹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clinicians who familiarize himself with precision attachments will add a new dimensions to his treatment options </a:t>
            </a:r>
          </a:p>
          <a:p>
            <a:pPr>
              <a:lnSpc>
                <a:spcPct val="150000"/>
              </a:lnSpc>
              <a:spcBef>
                <a:spcPts val="500"/>
              </a:spcBef>
              <a:buChar char="✹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Proper maintenance and care by the patient and regular follow up decides on the long term success of the attachment and prosthesis. </a:t>
            </a:r>
          </a:p>
        </p:txBody>
      </p:sp>
      <p:sp>
        <p:nvSpPr>
          <p:cNvPr id="386" name="Slide Number"/>
          <p:cNvSpPr txBox="1"/>
          <p:nvPr>
            <p:ph type="sldNum" sz="quarter" idx="4294967295"/>
          </p:nvPr>
        </p:nvSpPr>
        <p:spPr>
          <a:xfrm>
            <a:off x="8537292" y="6492976"/>
            <a:ext cx="301908" cy="28882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BIBLIOGRAPHY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BIBLIOGRAPHY</a:t>
            </a:r>
          </a:p>
        </p:txBody>
      </p:sp>
      <p:sp>
        <p:nvSpPr>
          <p:cNvPr id="389" name="FUNDAMENTALS OF FIXED PROSTHODONTICS:T SHILLINBURG:3 rd EDITION:PAGE 346-379…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✹"/>
            </a:pPr>
            <a:r>
              <a:t>FUNDAMENTALS OF FIXED PROSTHODONTICS:T SHILLINBURG:3 rd EDITION:PAGE 346-379</a:t>
            </a:r>
          </a:p>
          <a:p>
            <a:pPr>
              <a:buChar char="✹"/>
            </a:pPr>
            <a:r>
              <a:t>CONTEMPORARY FIXED PROSTHODONTICS:2 nd EDITION:ROSENSTIEL:250-270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UGGESTIVE READING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SUGGESTIVE READING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QUESTIONS"/>
          <p:cNvSpPr txBox="1"/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QUESTIONS</a:t>
            </a:r>
          </a:p>
        </p:txBody>
      </p:sp>
      <p:sp>
        <p:nvSpPr>
          <p:cNvPr id="394" name="DESCRIBE THE BIOMECHANICAL CONSIDERATION OF THE TOOTH PREPARATION FOR FPD.…"/>
          <p:cNvSpPr txBox="1"/>
          <p:nvPr>
            <p:ph type="body" idx="4294967295"/>
          </p:nvPr>
        </p:nvSpPr>
        <p:spPr>
          <a:xfrm>
            <a:off x="1066800" y="16764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342899" indent="-342899">
              <a:buChar char="✹"/>
              <a:defRPr sz="2100"/>
            </a:pPr>
            <a:r>
              <a:t>DESCRIBE THE BIOMECHANICAL CONSIDERATION OF THE TOOTH PREPARATION FOR FPD.</a:t>
            </a:r>
          </a:p>
          <a:p>
            <a:pPr marL="342899" indent="-342899">
              <a:buChar char="✹"/>
              <a:defRPr sz="2100"/>
            </a:pPr>
            <a:r>
              <a:t>MENTION THE PRINCIPLES OF THE TOOTH PREPARATION AND DISCUSS HOW YOU OBTAIN RENTENION AND RESISTANCE FORM.</a:t>
            </a:r>
          </a:p>
          <a:p>
            <a:pPr marL="342899" indent="-342899">
              <a:buChar char="✹"/>
              <a:defRPr sz="2100"/>
            </a:pPr>
          </a:p>
          <a:p>
            <a:pPr marL="342899" indent="-342899">
              <a:buChar char="✹"/>
              <a:defRPr sz="2100"/>
            </a:pPr>
            <a:r>
              <a:t>SHORT ANSWER.</a:t>
            </a:r>
          </a:p>
          <a:p>
            <a:pPr marL="342899" indent="-342899">
              <a:buChar char="✹"/>
              <a:defRPr sz="2100"/>
            </a:pPr>
            <a:r>
              <a:t>FINISHING LINE OF PREPARED TOOTH</a:t>
            </a:r>
          </a:p>
          <a:p>
            <a:pPr marL="342899" indent="-342899">
              <a:buChar char="✹"/>
              <a:defRPr sz="2100"/>
            </a:pPr>
            <a:r>
              <a:t>MARGINAL INTEGRITY</a:t>
            </a:r>
          </a:p>
          <a:p>
            <a:pPr marL="342899" indent="-342899">
              <a:buChar char="✹"/>
              <a:defRPr sz="2100"/>
            </a:pPr>
            <a:r>
              <a:t>RESISTANCE AND RETENTION FORM IN TOOTH PREPARATION.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Factory">
  <a:themeElements>
    <a:clrScheme name="Factory">
      <a:dk1>
        <a:srgbClr val="00007A"/>
      </a:dk1>
      <a:lt1>
        <a:srgbClr val="7A7A7A"/>
      </a:lt1>
      <a:dk2>
        <a:srgbClr val="A7A7A7"/>
      </a:dk2>
      <a:lt2>
        <a:srgbClr val="535353"/>
      </a:lt2>
      <a:accent1>
        <a:srgbClr val="FCAB40"/>
      </a:accent1>
      <a:accent2>
        <a:srgbClr val="555BA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Factory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Factor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AEAEA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7A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7A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Factory">
  <a:themeElements>
    <a:clrScheme name="Factory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CAB40"/>
      </a:accent1>
      <a:accent2>
        <a:srgbClr val="555BA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Factory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Factor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AEAEA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7A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7A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